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31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321" r:id="rId16"/>
    <p:sldId id="322" r:id="rId17"/>
    <p:sldId id="268" r:id="rId18"/>
    <p:sldId id="317" r:id="rId19"/>
    <p:sldId id="269" r:id="rId20"/>
    <p:sldId id="271" r:id="rId21"/>
    <p:sldId id="272" r:id="rId22"/>
    <p:sldId id="273" r:id="rId23"/>
    <p:sldId id="274" r:id="rId24"/>
    <p:sldId id="277" r:id="rId25"/>
    <p:sldId id="275" r:id="rId26"/>
    <p:sldId id="276" r:id="rId27"/>
    <p:sldId id="278" r:id="rId28"/>
    <p:sldId id="279" r:id="rId29"/>
    <p:sldId id="280" r:id="rId30"/>
    <p:sldId id="281" r:id="rId31"/>
    <p:sldId id="282" r:id="rId32"/>
    <p:sldId id="284" r:id="rId33"/>
    <p:sldId id="283" r:id="rId34"/>
    <p:sldId id="285" r:id="rId35"/>
    <p:sldId id="318" r:id="rId36"/>
    <p:sldId id="287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19" r:id="rId50"/>
    <p:sldId id="306" r:id="rId51"/>
    <p:sldId id="304" r:id="rId52"/>
    <p:sldId id="305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6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705F3C-79DB-E246-A0DB-8C6A8056F0D0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3739D-62F8-9441-AD3B-66D94C5785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9162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3739D-62F8-9441-AD3B-66D94C57858A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418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A059EF-75AE-C74C-B0BB-D9C32D6B4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AC4464-2E2E-0649-90F3-91BAEF404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376D1C-75FB-6A4D-A519-A5626A0CF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E7A6-28E6-AB4B-8C5D-8743263F786C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562B58-ED2E-5341-813B-8123852F2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DF668C-6033-0241-B3CA-DC6B0CC0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FD2E-26DB-B14B-9B0C-9697728E65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3604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F7C9E8-C449-D946-8DCB-A5302B9BD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E3DD103-B1FA-C842-86E8-75A15E86E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04FD72-0D63-3248-A44D-29679CE60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E7A6-28E6-AB4B-8C5D-8743263F786C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B0277B-AA3F-0D49-9425-717EAA7F8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885CFD-6A6E-FE45-855D-B7EFBE553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FD2E-26DB-B14B-9B0C-9697728E65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9024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451B94-8ED1-9A47-8E07-A9C28FE3C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A2B224D-2B05-CF47-A36D-B87E06150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58DAE3-D6F2-7046-8D89-71119AA9F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E7A6-28E6-AB4B-8C5D-8743263F786C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86A9E5-22BD-544C-9525-98403923E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E5DC6A-4E86-AF49-8EF8-4FFAA05B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FD2E-26DB-B14B-9B0C-9697728E65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6744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15B9D5-4D5B-7740-9CC8-86C7F071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696241-8653-6447-9D73-0BB5E2F75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4E9702-D42A-674A-AC1F-FC39382CF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E7A6-28E6-AB4B-8C5D-8743263F786C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96E3E0-DDB8-8E43-A1BE-B302A1FA5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4546EE-B700-C841-A689-F02F838B1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FD2E-26DB-B14B-9B0C-9697728E65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8977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92E5C2-B0C7-C14E-A7F2-E068712B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0FED03-DD1F-DD4A-834C-F59A1AE6D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74D7A0-5B4E-984B-86D0-F1E3EDEA7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E7A6-28E6-AB4B-8C5D-8743263F786C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4FBB74-BC43-114A-82D2-017BBD066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41DC23-B24A-044E-BC10-250CE477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FD2E-26DB-B14B-9B0C-9697728E65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660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753C89-B725-EA41-93A3-E976DD48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3870FD-8367-8945-A2A7-92E5BAF71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BE5D3A-4102-7C45-8E29-3B2F0A512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0698AE-2685-F64D-94A7-45F5E1A90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E7A6-28E6-AB4B-8C5D-8743263F786C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3D6970-9872-804D-A597-F72FCE8A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8A1928-DCE3-ED41-AD7B-DB5221E0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FD2E-26DB-B14B-9B0C-9697728E65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585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09545-DC24-004A-AB16-5251C13C1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61AA4A-3BD1-BE4A-A61C-86C0AD3F1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654048-AC31-324B-BD0C-42F264619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D3964-1D51-6941-994A-AB538A5B59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1276D99-8B58-6248-AE6D-3DC9F853E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24B52D6-F094-2749-8973-CBD56EFAB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E7A6-28E6-AB4B-8C5D-8743263F786C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0824B29-304B-C942-89C6-DA4FB59D8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D14611D-C972-7F4B-9E13-3A3BA9692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FD2E-26DB-B14B-9B0C-9697728E65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6292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5AA9DA-870B-B249-BB09-4C6FF802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E7655E-DA4B-8C4C-A750-1FBD7083A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E7A6-28E6-AB4B-8C5D-8743263F786C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EDC29E-AE8F-E344-A727-7FB50E18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42C19D9-6112-E94D-92C1-81192F768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FD2E-26DB-B14B-9B0C-9697728E65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677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D41591-D29A-CF4F-BCA6-42895C178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E7A6-28E6-AB4B-8C5D-8743263F786C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288DFEF-DB13-5840-A0F0-7F8430F2A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E6C6C9-545A-A841-91CD-5BBAF7A0E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FD2E-26DB-B14B-9B0C-9697728E65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5328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737C69-3AD1-A44D-B120-BD151259C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A740F7-C2F0-6545-99A0-66E996DA0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9B7200-A514-E24A-B18C-A9B2145C8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5B1B69-E9D0-4144-82BE-EB5BA65EC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E7A6-28E6-AB4B-8C5D-8743263F786C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BFAADA-1301-D14D-95BC-673FEA087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FF908D-A686-994F-BDE2-D40B871E1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FD2E-26DB-B14B-9B0C-9697728E65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1695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87A167-46D5-B84E-A9CC-1F4D2EBA3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C271BCF-29BF-434D-AF56-32E17DA07E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0F8D69-2B9A-4A4D-BEBE-8F2E3C515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8A7CE8-4306-5B4D-BB5F-41DF6EF24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E7A6-28E6-AB4B-8C5D-8743263F786C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2A373B-7D80-4240-983D-1DB4C46D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0D08FF-0ACB-7148-A322-CD3F5FA24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FD2E-26DB-B14B-9B0C-9697728E65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900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EFB7EAB-732E-A94C-9A38-408B50C65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EA31B9-3B64-0349-AD2D-985F0CF18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809393-135D-9F4A-8127-A58C03FAB9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9E7A6-28E6-AB4B-8C5D-8743263F786C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38599F-AC70-324E-8FC7-F6C418DC4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50BCEF-83A4-E647-8EE1-092407D81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CFD2E-26DB-B14B-9B0C-9697728E653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5328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" TargetMode="External"/><Relationship Id="rId2" Type="http://schemas.openxmlformats.org/officeDocument/2006/relationships/hyperlink" Target="https://paperswithcode.com/sota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statmt.org/" TargetMode="External"/><Relationship Id="rId3" Type="http://schemas.openxmlformats.org/officeDocument/2006/relationships/hyperlink" Target="https://machinelearningmastery.com/datasets-natural-language-processing/" TargetMode="External"/><Relationship Id="rId7" Type="http://schemas.openxmlformats.org/officeDocument/2006/relationships/hyperlink" Target="http://kevinchai.net/datasets" TargetMode="External"/><Relationship Id="rId2" Type="http://schemas.openxmlformats.org/officeDocument/2006/relationships/hyperlink" Target="https://nlpprogres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hub.io/collections" TargetMode="External"/><Relationship Id="rId5" Type="http://schemas.openxmlformats.org/officeDocument/2006/relationships/hyperlink" Target="https://www.kaggle.com/datasets&#65288;kaggle" TargetMode="External"/><Relationship Id="rId4" Type="http://schemas.openxmlformats.org/officeDocument/2006/relationships/hyperlink" Target="https://github.com/niderhoff/nlp-datasets" TargetMode="External"/><Relationship Id="rId9" Type="http://schemas.openxmlformats.org/officeDocument/2006/relationships/hyperlink" Target="https://universaldependencies.org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nltk.org/" TargetMode="External"/><Relationship Id="rId2" Type="http://schemas.openxmlformats.org/officeDocument/2006/relationships/hyperlink" Target="https://stanfordnlp.github.io/stanfordnlp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tp.ai/" TargetMode="External"/><Relationship Id="rId4" Type="http://schemas.openxmlformats.org/officeDocument/2006/relationships/hyperlink" Target="https://spacy.io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ruder.io/deep-learning-nlp-best-practices/" TargetMode="External"/><Relationship Id="rId2" Type="http://schemas.openxmlformats.org/officeDocument/2006/relationships/hyperlink" Target="https://twitter.com/karpathy/status/101324431332768153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cc.cs.byu.edu/2017/10/02/practical-advice-for-building-deep-neural-networks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56F4F0-D695-294C-B8A1-7C0785974E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NLP</a:t>
            </a:r>
            <a:r>
              <a:rPr kumimoji="1" lang="zh-CN" altLang="en-US" dirty="0"/>
              <a:t>基础学习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95E608-E518-6F44-9081-B91FD40619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2021.08.03</a:t>
            </a:r>
          </a:p>
          <a:p>
            <a:r>
              <a:rPr kumimoji="1" lang="zh-CN" altLang="en-US" dirty="0"/>
              <a:t>陈成</a:t>
            </a:r>
          </a:p>
        </p:txBody>
      </p:sp>
    </p:spTree>
    <p:extLst>
      <p:ext uri="{BB962C8B-B14F-4D97-AF65-F5344CB8AC3E}">
        <p14:creationId xmlns:p14="http://schemas.microsoft.com/office/powerpoint/2010/main" val="3668162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213"/>
    </mc:Choice>
    <mc:Fallback>
      <p:transition spd="slow" advTm="11921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1B892-C87E-1440-A9AB-5AE5501DF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Seq2Seq</a:t>
            </a:r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C0A7904-9889-0844-B716-2453289A9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预测时需要在解码器部分将序列上一个单词的预测结果当作输入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10F552-5866-4841-B6D0-1A120BE5D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300" y="2485748"/>
            <a:ext cx="71374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1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0"/>
    </mc:Choice>
    <mc:Fallback>
      <p:transition spd="slow" advTm="139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138FF6-2625-BB43-A376-E9866909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Seq2Seq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449A0F-DA28-294F-ADD5-9E13320B3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Decode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Algorithms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endParaRPr kumimoji="1" lang="en-US" altLang="zh-CN" dirty="0"/>
          </a:p>
          <a:p>
            <a:pPr lvl="1"/>
            <a:r>
              <a:rPr kumimoji="1" lang="en-US" altLang="zh-CN" dirty="0"/>
              <a:t>Greedy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decoding</a:t>
            </a:r>
            <a:r>
              <a:rPr kumimoji="1" lang="zh-CN" altLang="en-US" dirty="0"/>
              <a:t>：无法回头，不一定能得到整个序列的最优解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Exhaustive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decoding</a:t>
            </a:r>
            <a:r>
              <a:rPr kumimoji="1" lang="zh-CN" altLang="en-US" dirty="0"/>
              <a:t>：计算成本昂贵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Beam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decoding</a:t>
            </a:r>
            <a:r>
              <a:rPr kumimoji="1" lang="zh-CN" altLang="en-US" dirty="0"/>
              <a:t>：在解码过程中，每一步只保留前</a:t>
            </a:r>
            <a:r>
              <a:rPr kumimoji="1" lang="en-US" altLang="zh-CN" dirty="0"/>
              <a:t>k</a:t>
            </a:r>
            <a:r>
              <a:rPr kumimoji="1" lang="zh-CN" altLang="en-US" dirty="0"/>
              <a:t>个概率最高的</a:t>
            </a:r>
          </a:p>
        </p:txBody>
      </p:sp>
    </p:spTree>
    <p:extLst>
      <p:ext uri="{BB962C8B-B14F-4D97-AF65-F5344CB8AC3E}">
        <p14:creationId xmlns:p14="http://schemas.microsoft.com/office/powerpoint/2010/main" val="1967045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7"/>
    </mc:Choice>
    <mc:Fallback>
      <p:transition spd="slow" advTm="492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75DC4-28E2-4345-A657-D175BCADB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Beam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F137502-83DB-8644-886C-04ECE39E6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518" y="1573376"/>
            <a:ext cx="75647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44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"/>
    </mc:Choice>
    <mc:Fallback>
      <p:transition spd="slow" advTm="23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25F8CB-747F-C24B-BFD3-711EE9167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Beam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D12AA1-E4E1-4A40-BAE0-B1FE05421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beam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</a:t>
            </a:r>
            <a:r>
              <a:rPr kumimoji="1" lang="zh-CN" altLang="en-US" dirty="0"/>
              <a:t>中一个分支生成了</a:t>
            </a:r>
            <a:r>
              <a:rPr kumimoji="1" lang="en-US" altLang="zh-CN" dirty="0"/>
              <a:t>&lt;END&gt;,</a:t>
            </a:r>
            <a:r>
              <a:rPr kumimoji="1" lang="zh-CN" altLang="en-US" dirty="0"/>
              <a:t>就停止这个分支</a:t>
            </a:r>
            <a:endParaRPr kumimoji="1" lang="en-US" altLang="zh-CN" dirty="0"/>
          </a:p>
          <a:p>
            <a:r>
              <a:rPr kumimoji="1" lang="zh-CN" altLang="en-US" dirty="0"/>
              <a:t>什么时候停止</a:t>
            </a:r>
            <a:r>
              <a:rPr kumimoji="1" lang="en-US" altLang="zh-CN" dirty="0"/>
              <a:t>beam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</a:t>
            </a:r>
            <a:r>
              <a:rPr kumimoji="1" lang="zh-CN" altLang="en-US" dirty="0"/>
              <a:t>呢？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1</a:t>
            </a:r>
            <a:r>
              <a:rPr kumimoji="1" lang="zh-CN" altLang="en-US" dirty="0"/>
              <a:t>、生成了一定数量的</a:t>
            </a:r>
            <a:r>
              <a:rPr kumimoji="1" lang="en-US" altLang="zh-CN" dirty="0"/>
              <a:t>&lt;END&gt;</a:t>
            </a:r>
          </a:p>
          <a:p>
            <a:pPr lvl="1"/>
            <a:r>
              <a:rPr kumimoji="1" lang="en-US" altLang="zh-CN" dirty="0"/>
              <a:t>2</a:t>
            </a:r>
            <a:r>
              <a:rPr kumimoji="1" lang="zh-CN" altLang="en-US" dirty="0"/>
              <a:t>、达到了最大句子长度</a:t>
            </a:r>
            <a:endParaRPr kumimoji="1" lang="en-US" altLang="zh-CN" dirty="0"/>
          </a:p>
          <a:p>
            <a:r>
              <a:rPr kumimoji="1" lang="zh-CN" altLang="en-US" dirty="0"/>
              <a:t>问题：当句子长度不同时，负对数的累加会导致越长的句子值越低</a:t>
            </a:r>
            <a:endParaRPr kumimoji="1" lang="en-US" altLang="zh-CN" dirty="0"/>
          </a:p>
          <a:p>
            <a:endParaRPr kumimoji="1" lang="en-US" altLang="zh-CN" dirty="0"/>
          </a:p>
          <a:p>
            <a:pPr lvl="1"/>
            <a:r>
              <a:rPr kumimoji="1" lang="zh-CN" altLang="en-US" dirty="0"/>
              <a:t>由于原负对数为线性累加的形式，所以采用直接除以句子长度的方式进行归一化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FD646E-7BA1-9446-AE19-88917CAE3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090" y="4055437"/>
            <a:ext cx="4077576" cy="7879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96D0FB-AE77-6844-8D50-22553FC6F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717" y="5558175"/>
            <a:ext cx="4339678" cy="93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04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"/>
    </mc:Choice>
    <mc:Fallback>
      <p:transition spd="slow" advTm="27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269681-5E80-114D-9BBA-41D5C3B72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BLUE</a:t>
            </a:r>
            <a:r>
              <a:rPr lang="en-US" altLang="zh-CN" dirty="0"/>
              <a:t>(Bilingual Evaluation Understudy)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074208-7864-DC42-80F4-E4CAC2BF7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BLUE</a:t>
            </a:r>
            <a:r>
              <a:rPr kumimoji="1" lang="zh-CN" altLang="en-US" dirty="0"/>
              <a:t>将机器翻译和一个或多个人工翻译比较，计算基于</a:t>
            </a:r>
            <a:r>
              <a:rPr kumimoji="1" lang="en-US" altLang="zh-CN" dirty="0"/>
              <a:t>n-gram</a:t>
            </a:r>
            <a:r>
              <a:rPr kumimoji="1" lang="zh-CN" altLang="en-US" dirty="0"/>
              <a:t>的相似度分数，并对过短的句子加以惩罚。</a:t>
            </a:r>
            <a:endParaRPr kumimoji="1" lang="en-US" altLang="zh-CN" dirty="0"/>
          </a:p>
          <a:p>
            <a:r>
              <a:rPr kumimoji="1" lang="en-US" altLang="zh-CN" dirty="0"/>
              <a:t>BLUE</a:t>
            </a:r>
            <a:r>
              <a:rPr kumimoji="1" lang="zh-CN" altLang="en-US" dirty="0"/>
              <a:t>有用但不完美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527BC5-E0B7-0B4B-94B0-35661CC44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70" y="3754170"/>
            <a:ext cx="36195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670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"/>
    </mc:Choice>
    <mc:Fallback>
      <p:transition spd="slow" advTm="30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4CE4F3-E9AB-2147-8D49-FE3C18F6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kumimoji="1" lang="zh-CN" altLang="en-US" dirty="0"/>
            </a:b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9646EA27-1579-5949-A2D3-ABA392F29B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 err="1"/>
                  <a:t>C:Going</a:t>
                </a:r>
                <a:r>
                  <a:rPr lang="en-US" altLang="zh-CN" dirty="0"/>
                  <a:t> to play basketball </a:t>
                </a:r>
                <a:r>
                  <a:rPr lang="en-US" altLang="zh-CN" dirty="0">
                    <a:highlight>
                      <a:srgbClr val="00FF00"/>
                    </a:highlight>
                  </a:rPr>
                  <a:t>this</a:t>
                </a:r>
                <a:r>
                  <a:rPr lang="en-US" altLang="zh-CN" dirty="0"/>
                  <a:t> afternoon ?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7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en-US" altLang="zh-CN" dirty="0" err="1"/>
                  <a:t>S:Going</a:t>
                </a:r>
                <a:r>
                  <a:rPr lang="en-US" altLang="zh-CN" dirty="0"/>
                  <a:t> to play basketball </a:t>
                </a:r>
                <a:r>
                  <a:rPr lang="en-US" altLang="zh-CN" dirty="0">
                    <a:highlight>
                      <a:srgbClr val="FFFF00"/>
                    </a:highlight>
                  </a:rPr>
                  <a:t>in the</a:t>
                </a:r>
                <a:r>
                  <a:rPr lang="en-US" altLang="zh-CN" dirty="0"/>
                  <a:t> afternoon ?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8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en-US" altLang="zh-CN" dirty="0"/>
                  <a:t>P1=6/7=0.85714</a:t>
                </a:r>
              </a:p>
              <a:p>
                <a:r>
                  <a:rPr lang="en-US" altLang="zh-CN" dirty="0"/>
                  <a:t>P2=4/6=0.66667</a:t>
                </a:r>
              </a:p>
              <a:p>
                <a:r>
                  <a:rPr lang="en-US" altLang="zh-CN" dirty="0"/>
                  <a:t>P3=2/5=0.4</a:t>
                </a:r>
              </a:p>
              <a:p>
                <a:r>
                  <a:rPr lang="en-US" altLang="zh-CN" dirty="0"/>
                  <a:t>P4=1/4=0.25</a:t>
                </a:r>
              </a:p>
              <a:p>
                <a:r>
                  <a:rPr lang="en-US" altLang="zh-CN" dirty="0"/>
                  <a:t>BP=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r>
                  <a:rPr lang="en-US" altLang="zh-CN" dirty="0"/>
                  <a:t>=e^(1-8/7)  =0.867</a:t>
                </a:r>
              </a:p>
              <a:p>
                <a:r>
                  <a:rPr lang="en-US" altLang="zh-CN" dirty="0"/>
                  <a:t>BLEU = 0.867 * e^((logP1 + logP2 + logP3 + logP4)/4) = 0.867*0.4889 = 0.4238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9646EA27-1579-5949-A2D3-ABA392F29B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8FCC71C6-52EC-5146-8B48-A89FA626D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81037"/>
            <a:ext cx="36195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07E60B-A267-1B41-B7BE-019867EFB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660" y="500856"/>
            <a:ext cx="31496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758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"/>
    </mc:Choice>
    <mc:Fallback>
      <p:transition spd="slow" advTm="19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4BDAE6-5FA3-1F4F-A30F-EEB40EEF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solidFill>
                  <a:prstClr val="black"/>
                </a:solidFill>
              </a:rPr>
              <a:t>首先统计</a:t>
            </a:r>
            <a:r>
              <a:rPr lang="zh-CN" altLang="en-US" sz="2800" b="1" dirty="0">
                <a:solidFill>
                  <a:prstClr val="black"/>
                </a:solidFill>
              </a:rPr>
              <a:t>译文</a:t>
            </a:r>
            <a:r>
              <a:rPr lang="zh-CN" altLang="en-US" sz="2800" dirty="0">
                <a:solidFill>
                  <a:prstClr val="black"/>
                </a:solidFill>
              </a:rPr>
              <a:t>里每个词出现的次数，然后统计每个词在</a:t>
            </a:r>
            <a:r>
              <a:rPr lang="zh-CN" altLang="en-US" sz="2800" b="1" dirty="0">
                <a:solidFill>
                  <a:prstClr val="black"/>
                </a:solidFill>
              </a:rPr>
              <a:t>参考译文</a:t>
            </a:r>
            <a:r>
              <a:rPr lang="zh-CN" altLang="en-US" sz="2800" dirty="0">
                <a:solidFill>
                  <a:prstClr val="black"/>
                </a:solidFill>
              </a:rPr>
              <a:t>中出现的次数，选择多个</a:t>
            </a:r>
            <a:r>
              <a:rPr lang="zh-CN" altLang="en-US" sz="2800" b="1" dirty="0">
                <a:solidFill>
                  <a:prstClr val="black"/>
                </a:solidFill>
              </a:rPr>
              <a:t>参考译文</a:t>
            </a:r>
            <a:r>
              <a:rPr lang="zh-CN" altLang="en-US" sz="2800" dirty="0">
                <a:solidFill>
                  <a:prstClr val="black"/>
                </a:solidFill>
              </a:rPr>
              <a:t>中的最大值</a:t>
            </a:r>
            <a:r>
              <a:rPr lang="en-US" altLang="zh-CN" sz="2800" dirty="0">
                <a:solidFill>
                  <a:prstClr val="black"/>
                </a:solidFill>
              </a:rPr>
              <a:t>Max</a:t>
            </a:r>
            <a:r>
              <a:rPr lang="zh-CN" altLang="en-US" sz="2800" dirty="0">
                <a:solidFill>
                  <a:prstClr val="black"/>
                </a:solidFill>
              </a:rPr>
              <a:t>，再选择</a:t>
            </a:r>
            <a:r>
              <a:rPr lang="zh-CN" altLang="en-US" sz="2800" b="1" dirty="0">
                <a:solidFill>
                  <a:prstClr val="black"/>
                </a:solidFill>
              </a:rPr>
              <a:t>候选译文</a:t>
            </a:r>
            <a:r>
              <a:rPr lang="zh-CN" altLang="en-US" sz="2800" dirty="0">
                <a:solidFill>
                  <a:prstClr val="black"/>
                </a:solidFill>
              </a:rPr>
              <a:t>和</a:t>
            </a:r>
            <a:r>
              <a:rPr lang="en-US" altLang="zh-CN" sz="2800" dirty="0">
                <a:solidFill>
                  <a:prstClr val="black"/>
                </a:solidFill>
              </a:rPr>
              <a:t>Max</a:t>
            </a:r>
            <a:r>
              <a:rPr lang="zh-CN" altLang="en-US" sz="2800" dirty="0">
                <a:solidFill>
                  <a:prstClr val="black"/>
                </a:solidFill>
              </a:rPr>
              <a:t>两个的最小值。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E52087-90FE-E545-A64A-5E9D662E1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3512FC-39AF-0944-B125-1D39742D8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840" y="1738242"/>
            <a:ext cx="8179339" cy="5119758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ABB58DD7-BCB2-9F41-BF30-793E70F49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93" y="4001294"/>
            <a:ext cx="43815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624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"/>
    </mc:Choice>
    <mc:Fallback>
      <p:transition spd="slow" advTm="16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20E97-DF29-394B-B592-9DD5156AB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NMT</a:t>
            </a:r>
            <a:r>
              <a:rPr kumimoji="1" lang="zh-CN" altLang="en-US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97571-8CE7-7E42-A5D3-50DE523F3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kumimoji="1" lang="zh-CN" altLang="en-US" dirty="0"/>
              <a:t>优点：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更好的效果：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更流利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更好的利用了上下文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更好的利用了词汇之间的相似度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更简单：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只由一个单独的神经网络构成，可以直接</a:t>
            </a:r>
            <a:r>
              <a:rPr kumimoji="1" lang="en-US" altLang="zh-CN" dirty="0"/>
              <a:t>End-to-End</a:t>
            </a:r>
            <a:r>
              <a:rPr kumimoji="1" lang="zh-CN" altLang="en-US" dirty="0"/>
              <a:t>地优化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更少的人力成本：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不需要特征工程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每种语言对处理方式基本一致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198F320-3C44-8A4A-90A7-4D4258EEADD8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缺点：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更差的解释性：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深度神经网络解释性差，难以</a:t>
            </a:r>
            <a:r>
              <a:rPr kumimoji="1" lang="en-US" altLang="zh-CN" dirty="0"/>
              <a:t>debug</a:t>
            </a:r>
          </a:p>
          <a:p>
            <a:pPr lvl="1"/>
            <a:r>
              <a:rPr kumimoji="1" lang="zh-CN" altLang="en-US" dirty="0"/>
              <a:t>更难控制：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难以将特定的规则运用其中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23287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"/>
    </mc:Choice>
    <mc:Fallback>
      <p:transition spd="slow" advTm="29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052D8-CE42-E249-ABBE-5F32365D2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kumimoji="1" lang="en-US" altLang="zh-CN" dirty="0" err="1"/>
              <a:t>Attention&amp;Attention-based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2018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78"/>
    </mc:Choice>
    <mc:Fallback>
      <p:transition spd="slow" advTm="747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EB89B-FF75-A34F-A3E3-03FB5AA6E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Attention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0DA1F0-D52C-3742-B085-2767BC2C2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Seq2Seq</a:t>
            </a:r>
            <a:r>
              <a:rPr kumimoji="1" lang="zh-CN" altLang="en-US" dirty="0"/>
              <a:t>模型的问题：</a:t>
            </a:r>
            <a:endParaRPr kumimoji="1" lang="en-US" altLang="zh-CN" dirty="0"/>
          </a:p>
          <a:p>
            <a:r>
              <a:rPr kumimoji="1" lang="zh-CN" altLang="en-US" dirty="0"/>
              <a:t>编码器的最后隐状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态需要捕获源句子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的所有信息。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48E4B9-28CD-8046-9EBC-552C3291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094" y="2354316"/>
            <a:ext cx="8116056" cy="417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83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32"/>
    </mc:Choice>
    <mc:Fallback>
      <p:transition spd="slow" advTm="1973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B3FB4F-1E30-8049-B7C9-2202D01F0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91AC3F-A1A9-C643-A697-63A1F1BB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Machine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Translation&amp;Seq2Seq</a:t>
            </a:r>
            <a:r>
              <a:rPr kumimoji="1" lang="zh-CN" altLang="en-US" dirty="0"/>
              <a:t>（</a:t>
            </a:r>
            <a:r>
              <a:rPr kumimoji="1" lang="en-US" altLang="zh-CN" dirty="0"/>
              <a:t>cs224n</a:t>
            </a:r>
            <a:r>
              <a:rPr kumimoji="1" lang="zh-CN" altLang="en-US" dirty="0"/>
              <a:t> </a:t>
            </a:r>
            <a:r>
              <a:rPr kumimoji="1" lang="en-US" altLang="zh-CN" dirty="0"/>
              <a:t>lec8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en-US" altLang="zh-CN" dirty="0" err="1"/>
              <a:t>Attention&amp;Attention-based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  <a:r>
              <a:rPr kumimoji="1" lang="zh-CN" altLang="en-US" dirty="0"/>
              <a:t>（</a:t>
            </a:r>
            <a:r>
              <a:rPr kumimoji="1" lang="en-US" altLang="zh-CN" dirty="0"/>
              <a:t>cs224n</a:t>
            </a:r>
            <a:r>
              <a:rPr kumimoji="1" lang="zh-CN" altLang="en-US" dirty="0"/>
              <a:t> </a:t>
            </a:r>
            <a:r>
              <a:rPr kumimoji="1" lang="en-US" altLang="zh-CN" dirty="0"/>
              <a:t>lec8</a:t>
            </a:r>
            <a:r>
              <a:rPr kumimoji="1" lang="zh-CN" altLang="en-US" dirty="0"/>
              <a:t>，</a:t>
            </a:r>
            <a:r>
              <a:rPr kumimoji="1" lang="en-US" altLang="zh-CN" dirty="0"/>
              <a:t>book4.4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en-US" altLang="zh-CN" dirty="0"/>
              <a:t>Question Answering(cs224n lec10)</a:t>
            </a:r>
          </a:p>
          <a:p>
            <a:r>
              <a:rPr kumimoji="1" lang="en-US" altLang="zh-CN" dirty="0"/>
              <a:t>Tips for research(cs224n lec9)</a:t>
            </a:r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0880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30"/>
    </mc:Choice>
    <mc:Fallback>
      <p:transition spd="slow" advTm="3143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CF9FD4-A947-9A4F-B3DB-585D2B37D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Attention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528213-8335-D940-BBD5-44008EF9F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324" y="1773073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解决</a:t>
            </a:r>
            <a:r>
              <a:rPr kumimoji="1" lang="en-US" altLang="zh-CN" dirty="0"/>
              <a:t>Seq2Seq</a:t>
            </a:r>
            <a:r>
              <a:rPr kumimoji="1" lang="zh-CN" altLang="en-US" dirty="0"/>
              <a:t>模型记忆长序列能力不足的问题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生成一个目标语言单词的时候，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不光考虑前一个时刻的状态和已经生成的单词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还考虑</a:t>
            </a:r>
            <a:r>
              <a:rPr kumimoji="1" lang="zh-CN" altLang="en-US" b="1" dirty="0"/>
              <a:t>当前要生成的单词和源语言句子中的哪些单词更相关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这种做法就叫做注意力机制（</a:t>
            </a:r>
            <a:r>
              <a:rPr kumimoji="1" lang="en-US" altLang="zh-CN" dirty="0"/>
              <a:t>Attention mechanism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7449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9"/>
    </mc:Choice>
    <mc:Fallback>
      <p:transition spd="slow" advTm="1479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A5A467-1E65-6648-8D59-1937C27A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BB16C9-53E8-5F4C-8C27-7B32BE777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820" y="2004921"/>
            <a:ext cx="5078573" cy="4606086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、将原序列中每一时刻的状态和目标序列前一时刻的状态做点积（或其他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函数）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、通过一个</a:t>
            </a:r>
            <a:r>
              <a:rPr kumimoji="1" lang="en-US" altLang="zh-CN" dirty="0" err="1"/>
              <a:t>softmax</a:t>
            </a:r>
            <a:r>
              <a:rPr kumimoji="1" lang="zh-CN" altLang="en-US" dirty="0"/>
              <a:t>层计算注意力权重的分布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、用注意力权重分布计算</a:t>
            </a:r>
            <a:r>
              <a:rPr kumimoji="1" lang="en-US" altLang="zh-CN" dirty="0"/>
              <a:t>encoder</a:t>
            </a:r>
            <a:r>
              <a:rPr kumimoji="1" lang="zh-CN" altLang="en-US" dirty="0"/>
              <a:t>隐状态加权平均作为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的输出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、将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输出和解码器隐状态拼接用来预测</a:t>
            </a:r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A96104-7FB6-C948-962C-E6B7E733F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518478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E4A253-0CB9-1149-9240-A59B96CFEBCA}"/>
              </a:ext>
            </a:extLst>
          </p:cNvPr>
          <p:cNvSpPr txBox="1"/>
          <p:nvPr/>
        </p:nvSpPr>
        <p:spPr>
          <a:xfrm>
            <a:off x="1912882" y="2617076"/>
            <a:ext cx="2511972" cy="369332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err="1"/>
              <a:t>Softmax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989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09"/>
    </mc:Choice>
    <mc:Fallback>
      <p:transition spd="slow" advTm="14309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9DF8B-72A7-F640-9499-02A712D87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Attention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lang="en-US" altLang="zh-CN" dirty="0"/>
              <a:t>equations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83F936E-2290-134C-B716-D4D7A2A094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编码器隐状态：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r>
                  <a:rPr kumimoji="1" lang="zh-CN" altLang="en-US" dirty="0">
                    <a:ea typeface="Cambria Math" panose="02040503050406030204" pitchFamily="18" charset="0"/>
                  </a:rPr>
                  <a:t>在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t</a:t>
                </a:r>
                <a:r>
                  <a:rPr kumimoji="1" lang="zh-CN" altLang="en-US" dirty="0">
                    <a:ea typeface="Cambria Math" panose="02040503050406030204" pitchFamily="18" charset="0"/>
                  </a:rPr>
                  <a:t>时刻，解码器隐状态：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r>
                  <a:rPr kumimoji="1" lang="zh-CN" altLang="en-US" dirty="0"/>
                  <a:t>经点积计算出</a:t>
                </a:r>
                <a:r>
                  <a:rPr kumimoji="1" lang="en-US" altLang="zh-CN" dirty="0"/>
                  <a:t>attention</a:t>
                </a:r>
                <a:r>
                  <a:rPr kumimoji="1" lang="zh-CN" altLang="en-US" dirty="0"/>
                  <a:t>分数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r>
                  <a:rPr kumimoji="1" lang="zh-CN" altLang="en-US" dirty="0"/>
                  <a:t>经</a:t>
                </a:r>
                <a:r>
                  <a:rPr kumimoji="1" lang="en-US" altLang="zh-CN" dirty="0" err="1"/>
                  <a:t>softmax</a:t>
                </a:r>
                <a:r>
                  <a:rPr kumimoji="1" lang="zh-CN" altLang="en-US" dirty="0"/>
                  <a:t>计算出</a:t>
                </a:r>
                <a:r>
                  <a:rPr kumimoji="1" lang="en-US" altLang="zh-CN" dirty="0"/>
                  <a:t>attention</a:t>
                </a:r>
                <a:r>
                  <a:rPr kumimoji="1" lang="zh-CN" altLang="en-US" dirty="0"/>
                  <a:t>分布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根据</a:t>
                </a:r>
                <a:r>
                  <a:rPr kumimoji="1" lang="en-US" altLang="zh-CN" dirty="0"/>
                  <a:t>attention</a:t>
                </a:r>
                <a:r>
                  <a:rPr kumimoji="1" lang="zh-CN" altLang="en-US" dirty="0"/>
                  <a:t>分布计算加权平均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sSub>
                          <m:sSub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将解码器隐状态和</a:t>
                </a:r>
                <a:r>
                  <a:rPr kumimoji="1" lang="en-US" altLang="zh-CN" dirty="0"/>
                  <a:t>attention</a:t>
                </a:r>
                <a:r>
                  <a:rPr kumimoji="1" lang="zh-CN" altLang="en-US" dirty="0"/>
                  <a:t>输出拼接起来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再将其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输入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到</m:t>
                    </m:r>
                    <m:r>
                      <m:rPr>
                        <m:sty m:val="p"/>
                      </m:rP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seq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seq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模型</m:t>
                    </m:r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中</m:t>
                    </m:r>
                  </m:oMath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83F936E-2290-134C-B716-D4D7A2A094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AE73F645-E24C-BC48-8CCD-DA5631113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307" y="1368425"/>
            <a:ext cx="26289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58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8"/>
    </mc:Choice>
    <mc:Fallback>
      <p:transition spd="slow" advTm="55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D5FA8-7741-1C48-B282-DC5E3F137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Attentions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F66B447-4BC4-A54E-B725-3C1D894B0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1958"/>
            <a:ext cx="10147018" cy="27957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F70AA5E-CF60-964E-AF8B-8645F4CA06B4}"/>
              </a:ext>
            </a:extLst>
          </p:cNvPr>
          <p:cNvSpPr txBox="1"/>
          <p:nvPr/>
        </p:nvSpPr>
        <p:spPr>
          <a:xfrm>
            <a:off x="1324303" y="4424856"/>
            <a:ext cx="9908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注意力的更一般定义：</a:t>
            </a:r>
            <a:endParaRPr kumimoji="1" lang="en-US" altLang="zh-CN" dirty="0"/>
          </a:p>
          <a:p>
            <a:r>
              <a:rPr kumimoji="1" lang="zh-CN" altLang="en-US" dirty="0"/>
              <a:t>给定</a:t>
            </a:r>
            <a:r>
              <a:rPr kumimoji="1" lang="en-US" altLang="zh-CN" dirty="0"/>
              <a:t>values</a:t>
            </a:r>
            <a:r>
              <a:rPr kumimoji="1" lang="zh-CN" altLang="en-US" dirty="0"/>
              <a:t>向量集合和一个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向量，根据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计算出来的</a:t>
            </a:r>
            <a:r>
              <a:rPr kumimoji="1" lang="en-US" altLang="zh-CN" dirty="0"/>
              <a:t>values</a:t>
            </a:r>
            <a:r>
              <a:rPr kumimoji="1" lang="zh-CN" altLang="en-US" dirty="0"/>
              <a:t>的加权平均叫做</a:t>
            </a:r>
            <a:r>
              <a:rPr kumimoji="1" lang="en-US" altLang="zh-CN" dirty="0"/>
              <a:t>attention</a:t>
            </a:r>
          </a:p>
          <a:p>
            <a:r>
              <a:rPr kumimoji="1" lang="zh-CN" altLang="en-US" dirty="0"/>
              <a:t>注意力的本质：</a:t>
            </a:r>
            <a:endParaRPr kumimoji="1" lang="en-US" altLang="zh-CN" dirty="0"/>
          </a:p>
          <a:p>
            <a:r>
              <a:rPr kumimoji="1" lang="zh-CN" altLang="en-US" dirty="0"/>
              <a:t>根据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来选择性的获取</a:t>
            </a:r>
            <a:r>
              <a:rPr kumimoji="1" lang="en-US" altLang="zh-CN" dirty="0"/>
              <a:t>values</a:t>
            </a:r>
            <a:r>
              <a:rPr kumimoji="1" lang="zh-CN" altLang="en-US" dirty="0"/>
              <a:t>中的信息</a:t>
            </a:r>
          </a:p>
        </p:txBody>
      </p:sp>
    </p:spTree>
    <p:extLst>
      <p:ext uri="{BB962C8B-B14F-4D97-AF65-F5344CB8AC3E}">
        <p14:creationId xmlns:p14="http://schemas.microsoft.com/office/powerpoint/2010/main" val="1329572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48"/>
    </mc:Choice>
    <mc:Fallback>
      <p:transition spd="slow" advTm="1784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A4D20-A9E2-D844-95D8-2824C7C28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Attention</a:t>
            </a:r>
            <a:r>
              <a:rPr kumimoji="1" lang="zh-CN" altLang="en-US" dirty="0"/>
              <a:t>优点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2082BA-CAF9-884A-89F8-2B679D69F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显著提升</a:t>
            </a:r>
            <a:r>
              <a:rPr kumimoji="1" lang="en-US" altLang="zh-CN" dirty="0"/>
              <a:t>NMT</a:t>
            </a:r>
            <a:r>
              <a:rPr kumimoji="1" lang="zh-CN" altLang="en-US" dirty="0"/>
              <a:t>的效果</a:t>
            </a:r>
            <a:endParaRPr kumimoji="1" lang="en-US" altLang="zh-CN" dirty="0"/>
          </a:p>
          <a:p>
            <a:r>
              <a:rPr kumimoji="1" lang="zh-CN" altLang="en-US" dirty="0"/>
              <a:t>解决了</a:t>
            </a:r>
            <a:r>
              <a:rPr kumimoji="1" lang="en-US" altLang="zh-CN" dirty="0"/>
              <a:t>seq2seq</a:t>
            </a:r>
            <a:r>
              <a:rPr kumimoji="1" lang="zh-CN" altLang="en-US" dirty="0"/>
              <a:t>中仅用编码器最后一个隐状态代表整个序列导致的瓶颈问题</a:t>
            </a:r>
            <a:endParaRPr kumimoji="1" lang="en-US" altLang="zh-CN" dirty="0"/>
          </a:p>
          <a:p>
            <a:r>
              <a:rPr kumimoji="1" lang="zh-CN" altLang="en-US" dirty="0"/>
              <a:t>帮助解决梯度消失问题（</a:t>
            </a:r>
            <a:r>
              <a:rPr kumimoji="1" lang="en-US" altLang="zh-CN" dirty="0"/>
              <a:t>shortcut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提供可解释性，如</a:t>
            </a:r>
            <a:r>
              <a:rPr kumimoji="1" lang="en-US" altLang="zh-CN" dirty="0"/>
              <a:t>alignment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236B0A-DEDF-5F4F-9FB0-AB8AAD3C9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450" y="3941763"/>
            <a:ext cx="3213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22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66"/>
    </mc:Choice>
    <mc:Fallback>
      <p:transition spd="slow" advTm="4066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B34D81-BD9D-9849-B716-3E067A99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Self-Attention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F1F1EE4-86C6-C846-B287-836AEA7437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受到注意力机制的启发，当要表示序列中某一时刻的状态时，可以通过该状态与其他时刻状态之间的相关性（注意力）来计算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𝑎𝑡𝑡𝑛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𝑆𝑜𝑓𝑡𝑚𝑎𝑥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越相关，则它们计算的注意力值就越大，那么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所对应的新的表示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的贡献就越大。 </a:t>
                </a:r>
              </a:p>
              <a:p>
                <a:endParaRPr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F1F1EE4-86C6-C846-B287-836AEA7437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910EBE7-1094-0D4F-840E-5405B1B9E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88" y="3880944"/>
            <a:ext cx="21336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79"/>
    </mc:Choice>
    <mc:Fallback>
      <p:transition spd="slow" advTm="8679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37701C-348D-6A42-9D71-BF4B8A0B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Self-Attention</a:t>
            </a:r>
            <a:r>
              <a:rPr kumimoji="1" lang="zh-CN" altLang="en-US" dirty="0"/>
              <a:t>的优势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DA02EE-E7AD-FB40-8C70-9229F16A1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任意两个单词间距离均为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</a:t>
            </a:r>
            <a:r>
              <a:rPr lang="zh-CN" altLang="en-US" dirty="0"/>
              <a:t>直接计算两个距离较远的词之间的关系。</a:t>
            </a:r>
            <a:endParaRPr lang="en-US" altLang="zh-CN" dirty="0"/>
          </a:p>
          <a:p>
            <a:r>
              <a:rPr lang="zh-CN" altLang="en-US" dirty="0"/>
              <a:t>相比</a:t>
            </a:r>
            <a:r>
              <a:rPr lang="en-US" altLang="zh-CN" dirty="0"/>
              <a:t>RNN</a:t>
            </a:r>
            <a:r>
              <a:rPr lang="zh-CN" altLang="en-US" dirty="0"/>
              <a:t>，彻底解决了长序列的记忆问题，而不是像</a:t>
            </a:r>
            <a:r>
              <a:rPr lang="en-US" altLang="zh-CN" dirty="0"/>
              <a:t>LSTM/GRU</a:t>
            </a:r>
            <a:r>
              <a:rPr lang="zh-CN" altLang="en-US" dirty="0"/>
              <a:t>治标不治本。</a:t>
            </a:r>
            <a:endParaRPr lang="en-US" altLang="zh-CN" dirty="0"/>
          </a:p>
          <a:p>
            <a:r>
              <a:rPr lang="zh-CN" altLang="en-US" dirty="0"/>
              <a:t>基于自注意力机制的自注意力模型已经逐步取代循环神经网络，成为自然语言处理的标准模型。 </a:t>
            </a:r>
          </a:p>
          <a:p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2106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1"/>
    </mc:Choice>
    <mc:Fallback>
      <p:transition spd="slow" advTm="285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BD4A0-9623-7340-8F5B-9CD1EE55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Transformer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77A3A3-E5AA-384C-ACFD-580E2047D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Self-Attention</a:t>
            </a:r>
            <a:r>
              <a:rPr kumimoji="1" lang="zh-CN" altLang="en-US" dirty="0"/>
              <a:t>存在的问题：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所有输入之间距离均为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，没有考虑位置信息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输入</a:t>
            </a:r>
            <a:r>
              <a:rPr kumimoji="1" lang="en-US" altLang="zh-CN" dirty="0"/>
              <a:t>x</a:t>
            </a:r>
            <a:r>
              <a:rPr lang="zh-CN" altLang="en-US" dirty="0"/>
              <a:t>承担了三种角色，即计算注意力权重时的两个向量以及被加权的向量，导致其不容易学习；</a:t>
            </a:r>
            <a:endParaRPr lang="en-US" altLang="zh-CN" dirty="0"/>
          </a:p>
          <a:p>
            <a:pPr lvl="1"/>
            <a:r>
              <a:rPr lang="zh-CN" altLang="en-US" dirty="0"/>
              <a:t>只在两两之间，无法建模多个输入单词之间的复杂关系</a:t>
            </a:r>
          </a:p>
          <a:p>
            <a:pPr lvl="1"/>
            <a:r>
              <a:rPr lang="zh-CN" altLang="en-US" dirty="0"/>
              <a:t>自注意力计算结果互斥，无法同时关注多个输入。</a:t>
            </a:r>
          </a:p>
        </p:txBody>
      </p:sp>
    </p:spTree>
    <p:extLst>
      <p:ext uri="{BB962C8B-B14F-4D97-AF65-F5344CB8AC3E}">
        <p14:creationId xmlns:p14="http://schemas.microsoft.com/office/powerpoint/2010/main" val="2564224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6"/>
    </mc:Choice>
    <mc:Fallback>
      <p:transition spd="slow" advTm="260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A17A82-8F6C-FA49-9349-745E42CA4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Transformer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D441AD-3E35-AF46-A37E-6281DA84B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融入位置信息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解决</a:t>
            </a:r>
            <a:r>
              <a:rPr lang="zh-CN" altLang="en-US" dirty="0"/>
              <a:t>两个句子只要包含的词相同，即使顺序不同，它们的表示也完全相同</a:t>
            </a:r>
            <a:endParaRPr kumimoji="1" lang="en-US" altLang="zh-CN" dirty="0"/>
          </a:p>
          <a:p>
            <a:r>
              <a:rPr lang="zh-CN" altLang="en-US" dirty="0"/>
              <a:t>位置嵌入：其中位置嵌入与词嵌入类似，即为序列中每个绝对位置赋予一个连续、低维、稠密的向量表示</a:t>
            </a:r>
            <a:endParaRPr lang="en-US" altLang="zh-CN" dirty="0"/>
          </a:p>
          <a:p>
            <a:r>
              <a:rPr lang="zh-CN" altLang="en-US" dirty="0"/>
              <a:t>位置编码：</a:t>
            </a:r>
          </a:p>
          <a:p>
            <a:pPr lvl="1"/>
            <a:endParaRPr lang="zh-CN" altLang="en-US" dirty="0"/>
          </a:p>
          <a:p>
            <a:pPr lvl="2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702146-DAA2-B643-8238-EEF060327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3894083"/>
            <a:ext cx="6286500" cy="1676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8CA64F-28D6-8948-BB6F-89B828C4E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5741660"/>
            <a:ext cx="73152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38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252"/>
    </mc:Choice>
    <mc:Fallback>
      <p:transition spd="slow" advTm="94252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5A5EC5-2A99-C145-887D-030E94FD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Transformer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D5F9A0E-7132-A047-9B22-90942BF268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输入向量角色信息</a:t>
                </a:r>
                <a:r>
                  <a:rPr kumimoji="1" lang="en-US" altLang="zh-CN" dirty="0"/>
                  <a:t>-&gt;</a:t>
                </a:r>
                <a:r>
                  <a:rPr kumimoji="1" lang="zh-CN" altLang="en-US" dirty="0"/>
                  <a:t>解决输入</a:t>
                </a:r>
                <a:r>
                  <a:rPr kumimoji="1" lang="en-US" altLang="zh-CN" dirty="0"/>
                  <a:t>x</a:t>
                </a:r>
                <a:r>
                  <a:rPr lang="zh-CN" altLang="en-US" dirty="0"/>
                  <a:t>承担了三种角色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不易学习的问题</a:t>
                </a:r>
                <a:endParaRPr kumimoji="1" lang="zh-CN" altLang="en-US" dirty="0"/>
              </a:p>
              <a:p>
                <a:r>
                  <a:rPr lang="zh-CN" altLang="en-US" dirty="0"/>
                  <a:t>分别使用三个不同的参数矩阵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zh-CN" altLang="en-US" dirty="0"/>
                  <a:t>分别对输入向量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进行映射得到</a:t>
                </a:r>
                <a:r>
                  <a:rPr lang="en-US" altLang="zh-CN" dirty="0" err="1"/>
                  <a:t>k,q,v</a:t>
                </a:r>
                <a:r>
                  <a:rPr lang="zh-CN" altLang="en-US" dirty="0"/>
                  <a:t>三个向量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D5F9A0E-7132-A047-9B22-90942BF268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8E20605-09E3-134D-B20A-B6FA6811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700" y="3718691"/>
            <a:ext cx="3022600" cy="1943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861004-EC44-C847-8711-46ED383C5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892" y="4554264"/>
            <a:ext cx="26543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51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00"/>
    </mc:Choice>
    <mc:Fallback>
      <p:transition spd="slow" advTm="212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5C7D6-65D3-AF4B-9A81-7EBA39BBD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Machine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Translation&amp;Seq2Seq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9869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1"/>
    </mc:Choice>
    <mc:Fallback>
      <p:transition spd="slow" advTm="421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12F06-B67E-5C46-A486-66FC06854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Transformer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25DDB3-1A5F-2B47-B40F-BC5D5C65E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自注意力 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解决</a:t>
            </a:r>
            <a:r>
              <a:rPr lang="zh-CN" altLang="en-US" dirty="0"/>
              <a:t>无法建模多个输入单词之间的复杂关系</a:t>
            </a:r>
            <a:endParaRPr lang="en-US" altLang="zh-CN" dirty="0"/>
          </a:p>
          <a:p>
            <a:pPr lvl="1"/>
            <a:r>
              <a:rPr lang="zh-CN" altLang="en-US" dirty="0"/>
              <a:t>通过堆叠多层自注意力模型来实现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为了增强模型的表示能力，往往在每层自注意力计算之后，增加一个非线性的多层感知器模型（</a:t>
            </a:r>
            <a:r>
              <a:rPr lang="en-US" altLang="zh-CN" dirty="0"/>
              <a:t>MLP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添加层归一化（</a:t>
            </a:r>
            <a:r>
              <a:rPr lang="en-US" altLang="zh-CN" dirty="0"/>
              <a:t>Layer Normalization</a:t>
            </a:r>
            <a:r>
              <a:rPr lang="zh-CN" altLang="en-US" dirty="0"/>
              <a:t>）、残差连接（</a:t>
            </a:r>
            <a:r>
              <a:rPr lang="en-US" altLang="zh-CN" dirty="0"/>
              <a:t>Residual Connections</a:t>
            </a:r>
            <a:r>
              <a:rPr lang="zh-CN" altLang="en-US" dirty="0"/>
              <a:t>）等深度学习的训练技巧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综合了以上这些构成了一个</a:t>
            </a:r>
            <a:r>
              <a:rPr lang="en-US" altLang="zh-CN" dirty="0"/>
              <a:t>Transformer</a:t>
            </a:r>
            <a:r>
              <a:rPr lang="zh-CN" altLang="en-US" dirty="0"/>
              <a:t>层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0202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484"/>
    </mc:Choice>
    <mc:Fallback>
      <p:transition spd="slow" advTm="118484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0A0006-B6F1-2149-9F14-FAD82582E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Transformer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00D620-4E2E-5A48-9B52-72D5B451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自注意力结果之间是互斥的：经归一化后的自注意力，即使一个输入和多个其他的输入相关，也</a:t>
            </a:r>
            <a:r>
              <a:rPr lang="zh-CN" altLang="en-US" b="1" dirty="0"/>
              <a:t>无法同时为这些输入都赋予较大的注意力值</a:t>
            </a:r>
            <a:r>
              <a:rPr lang="en-US" altLang="zh-CN" dirty="0"/>
              <a:t>-&gt;</a:t>
            </a:r>
            <a:r>
              <a:rPr lang="zh-CN" altLang="en-US" dirty="0"/>
              <a:t>采用多组自注意力模型</a:t>
            </a:r>
            <a:endParaRPr lang="en-US" altLang="zh-CN" dirty="0"/>
          </a:p>
          <a:p>
            <a:r>
              <a:rPr kumimoji="1" lang="zh-CN" altLang="en-US" dirty="0"/>
              <a:t>方法：</a:t>
            </a:r>
            <a:r>
              <a:rPr lang="zh-CN" altLang="en-US" dirty="0"/>
              <a:t>设置多组映射矩阵，将产生的多个输出向量进行拼接。为了将输出结果作为下一组的输入，还需要将拼接后的输出向量再经过线性层映射回</a:t>
            </a:r>
            <a:r>
              <a:rPr lang="en-US" altLang="zh-CN" dirty="0"/>
              <a:t>d</a:t>
            </a:r>
            <a:r>
              <a:rPr lang="zh-CN" altLang="en-US" dirty="0"/>
              <a:t>维向量。</a:t>
            </a:r>
            <a:endParaRPr lang="en-US" altLang="zh-CN" dirty="0"/>
          </a:p>
          <a:p>
            <a:r>
              <a:rPr lang="zh-CN" altLang="en-US" dirty="0"/>
              <a:t>这种模型叫做多头自注意力模型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5588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827"/>
    </mc:Choice>
    <mc:Fallback>
      <p:transition spd="slow" advTm="79827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89EA9C-E2B2-EC48-AB2F-89BB599AC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Seq2Seq</a:t>
            </a:r>
            <a:r>
              <a:rPr kumimoji="1" lang="zh-CN" altLang="en-US" dirty="0"/>
              <a:t>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F7F0C9-5CE8-AB48-BBC5-2B2EFC28A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Transformer</a:t>
            </a:r>
            <a:r>
              <a:rPr kumimoji="1" lang="zh-CN" altLang="en-US" dirty="0"/>
              <a:t>模型既能很好的对序列进行编码，又能很容易的实线解码功能</a:t>
            </a:r>
            <a:endParaRPr kumimoji="1" lang="en-US" altLang="zh-CN" dirty="0"/>
          </a:p>
          <a:p>
            <a:r>
              <a:rPr kumimoji="1" lang="zh-CN" altLang="en-US" dirty="0"/>
              <a:t>将编码部分的最后一层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作为解码各层的输入，并将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已生成序列输入到解码第一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2453F8-21AC-CA4E-B76C-2D6B433E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759" y="2296455"/>
            <a:ext cx="6164041" cy="434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09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45"/>
    </mc:Choice>
    <mc:Fallback>
      <p:transition spd="slow" advTm="19445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79D2E-3776-304E-8535-48AFBF513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A8F560-F0C2-4B4E-8FF9-CA4DE51B1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45C477-8D26-9D48-9514-089BA94E6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073" y="0"/>
            <a:ext cx="4665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13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630"/>
    </mc:Choice>
    <mc:Fallback>
      <p:transition spd="slow" advTm="7363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D26975-9586-284C-915D-2BECAFC6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Transformer </a:t>
            </a:r>
            <a:r>
              <a:rPr kumimoji="1" lang="zh-CN" altLang="en-US" dirty="0"/>
              <a:t>模型的优缺点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9868A6-5EC8-2C44-8CB3-03230837B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优点：</a:t>
            </a:r>
            <a:endParaRPr lang="en-US" altLang="zh-CN" dirty="0"/>
          </a:p>
          <a:p>
            <a:pPr lvl="1"/>
            <a:r>
              <a:rPr lang="zh-CN" altLang="en-US" dirty="0"/>
              <a:t>直接建模输入序列单元之间更长距离的依赖关系</a:t>
            </a:r>
            <a:r>
              <a:rPr lang="en-US" altLang="zh-CN" dirty="0"/>
              <a:t>-&gt;</a:t>
            </a:r>
            <a:r>
              <a:rPr lang="zh-CN" altLang="en-US" dirty="0"/>
              <a:t>对于长序列建模的能力更强</a:t>
            </a:r>
          </a:p>
          <a:p>
            <a:pPr lvl="1"/>
            <a:r>
              <a:rPr kumimoji="1" lang="zh-CN" altLang="en-US" dirty="0"/>
              <a:t>可以并行计算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更高效的训练速度</a:t>
            </a:r>
            <a:endParaRPr kumimoji="1" lang="en-US" altLang="zh-CN" dirty="0"/>
          </a:p>
          <a:p>
            <a:r>
              <a:rPr kumimoji="1" lang="zh-CN" altLang="en-US" dirty="0"/>
              <a:t>缺点：</a:t>
            </a:r>
            <a:endParaRPr kumimoji="1" lang="en-US" altLang="zh-CN" dirty="0"/>
          </a:p>
          <a:p>
            <a:pPr lvl="1"/>
            <a:r>
              <a:rPr lang="zh-CN" altLang="en-US" dirty="0"/>
              <a:t>参数量过于庞大（角色映射矩阵，多层和多头、多层感知器）</a:t>
            </a:r>
            <a:r>
              <a:rPr lang="en-US" altLang="zh-CN" dirty="0"/>
              <a:t>-&gt;</a:t>
            </a:r>
            <a:r>
              <a:rPr lang="zh-CN" altLang="en-US" dirty="0"/>
              <a:t>非常不容易训练</a:t>
            </a:r>
          </a:p>
          <a:p>
            <a:pPr lvl="1"/>
            <a:r>
              <a:rPr lang="zh-CN" altLang="en-US" dirty="0"/>
              <a:t>为了降低模型的训练难度</a:t>
            </a:r>
            <a:r>
              <a:rPr lang="en-US" altLang="zh-CN" dirty="0"/>
              <a:t>-&gt;</a:t>
            </a:r>
            <a:r>
              <a:rPr lang="zh-CN" altLang="en-US" dirty="0"/>
              <a:t>基于大规模数据的预训练模型</a:t>
            </a:r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0486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8"/>
    </mc:Choice>
    <mc:Fallback>
      <p:transition spd="slow" advTm="4618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2012B-D5EE-2E4A-8640-0C068171A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Question Answering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7645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25"/>
    </mc:Choice>
    <mc:Fallback>
      <p:transition spd="slow" advTm="9325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281A3F-FAA1-654E-9C8F-F2783B19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Question-Answering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C2109C-8773-2E4F-9792-B2BD21967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Motivation:</a:t>
            </a:r>
          </a:p>
          <a:p>
            <a:r>
              <a:rPr kumimoji="1" lang="zh-CN" altLang="en-US" dirty="0"/>
              <a:t>当我们搜索时，面对大量且大规模文本时，更希望得到我们提问所对应的信息，而不是无关文章和包括无关信息的全篇文章</a:t>
            </a:r>
            <a:endParaRPr kumimoji="1" lang="en-US" altLang="zh-CN" dirty="0"/>
          </a:p>
          <a:p>
            <a:r>
              <a:rPr kumimoji="1" lang="zh-CN" altLang="en-US" dirty="0"/>
              <a:t>所以问答可以分解成两部分：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找到可能包含答案的文章（文本）</a:t>
            </a:r>
            <a:r>
              <a:rPr kumimoji="1" lang="en-US" altLang="zh-CN" dirty="0"/>
              <a:t>-&gt;Information Retrieval/Web Search</a:t>
            </a:r>
          </a:p>
          <a:p>
            <a:pPr lvl="1"/>
            <a:r>
              <a:rPr kumimoji="1" lang="zh-CN" altLang="en-US" dirty="0"/>
              <a:t>在文章（文本）中找到问题对应的答案</a:t>
            </a:r>
            <a:r>
              <a:rPr kumimoji="1" lang="en-US" altLang="zh-CN" dirty="0"/>
              <a:t>-&gt;Reading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Comprehension</a:t>
            </a:r>
            <a:r>
              <a:rPr kumimoji="1" lang="zh-CN" altLang="en-US" dirty="0"/>
              <a:t>（</a:t>
            </a:r>
            <a:r>
              <a:rPr kumimoji="1" lang="en-US" altLang="zh-CN" dirty="0"/>
              <a:t>NLP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9358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70"/>
    </mc:Choice>
    <mc:Fallback>
      <p:transition spd="slow" advTm="907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8AC755-88B6-404D-887E-6494C175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 Definition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0E717B-2430-4445-A57B-2796CEA24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Machine Comprehension</a:t>
            </a:r>
          </a:p>
          <a:p>
            <a:r>
              <a:rPr kumimoji="1" lang="zh-CN" altLang="en-US" dirty="0"/>
              <a:t>机器理解一篇文章指的是对于任何一个有关于该文章的问题，机器回答的字符串可以被很多母语人士所认同，且不包含和问题无关的内容。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EA824E-A8D6-A74D-8AC5-7814449B8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4187715"/>
            <a:ext cx="10655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75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78"/>
    </mc:Choice>
    <mc:Fallback>
      <p:transition spd="slow" advTm="40478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D7B726-1D7C-904D-AD76-CA974C93A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SQuAD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A312AC-950E-C849-80D1-8B3804501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Stanford Question Answering Dataset</a:t>
            </a:r>
          </a:p>
          <a:p>
            <a:pPr lvl="1"/>
            <a:r>
              <a:rPr kumimoji="1" lang="en-US" altLang="zh-CN" dirty="0"/>
              <a:t>100k</a:t>
            </a:r>
            <a:r>
              <a:rPr kumimoji="1" lang="zh-CN" altLang="en-US" dirty="0"/>
              <a:t>个数据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答案必须是文章的某个区间（提取式的问答）</a:t>
            </a:r>
          </a:p>
        </p:txBody>
      </p:sp>
    </p:spTree>
    <p:extLst>
      <p:ext uri="{BB962C8B-B14F-4D97-AF65-F5344CB8AC3E}">
        <p14:creationId xmlns:p14="http://schemas.microsoft.com/office/powerpoint/2010/main" val="2543141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94"/>
    </mc:Choice>
    <mc:Fallback>
      <p:transition spd="slow" advTm="16994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3451-87BD-2144-A1BC-8AC8D07C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SQuAD1.1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5302AA-4BD4-B947-854B-74511AE8F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三个</a:t>
            </a:r>
            <a:r>
              <a:rPr kumimoji="1" lang="en-US" altLang="zh-CN" dirty="0"/>
              <a:t>gold</a:t>
            </a:r>
            <a:r>
              <a:rPr kumimoji="1" lang="zh-CN" altLang="en-US" dirty="0"/>
              <a:t> </a:t>
            </a:r>
            <a:r>
              <a:rPr kumimoji="1" lang="en-US" altLang="zh-CN" dirty="0"/>
              <a:t>answers</a:t>
            </a:r>
          </a:p>
          <a:p>
            <a:r>
              <a:rPr kumimoji="1" lang="en-US" altLang="zh-CN" dirty="0"/>
              <a:t>Metrics</a:t>
            </a:r>
          </a:p>
          <a:p>
            <a:pPr lvl="1"/>
            <a:r>
              <a:rPr kumimoji="1" lang="en-US" altLang="zh-CN" dirty="0"/>
              <a:t>Exact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Match</a:t>
            </a:r>
            <a:r>
              <a:rPr kumimoji="1" lang="zh-CN" altLang="en-US" dirty="0"/>
              <a:t>：你是否命中了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dirty="0"/>
              <a:t>三个答案的</a:t>
            </a:r>
            <a:r>
              <a:rPr kumimoji="1" lang="en-US" altLang="zh-CN" dirty="0"/>
              <a:t>1/0</a:t>
            </a:r>
            <a:r>
              <a:rPr kumimoji="1" lang="zh-CN" altLang="en-US" dirty="0"/>
              <a:t>准确率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en-US" altLang="zh-CN" dirty="0"/>
              <a:t>F1</a:t>
            </a:r>
            <a:r>
              <a:rPr kumimoji="1" lang="zh-CN" altLang="en-US" dirty="0"/>
              <a:t>（更可靠）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dirty="0"/>
              <a:t>都忽略了标点符号和冠词影响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03F462-E6D2-564A-A86D-4CCC2DDD5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961" y="3035093"/>
            <a:ext cx="6068949" cy="384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53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2"/>
    </mc:Choice>
    <mc:Fallback>
      <p:transition spd="slow" advTm="610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D860E1-78D9-D342-A45E-A22054F3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Machine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Translation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2BB30-539D-DA4A-BCD3-848012273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Machine Translation (MT) is the task of translating a sentence x from one language (the source language) to a sentence y in another language (the target language).</a:t>
            </a:r>
          </a:p>
          <a:p>
            <a:r>
              <a:rPr kumimoji="1" lang="zh-CN" altLang="en-US" dirty="0"/>
              <a:t>机器翻译就是输入一种语言的句子</a:t>
            </a:r>
            <a:r>
              <a:rPr kumimoji="1" lang="en-US" altLang="zh-CN" dirty="0"/>
              <a:t>x</a:t>
            </a:r>
            <a:r>
              <a:rPr kumimoji="1" lang="zh-CN" altLang="en-US" dirty="0"/>
              <a:t>，输出对应的另一种语言的句子</a:t>
            </a:r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35D947-5523-9C42-8949-D3648C16D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889" y="3938492"/>
            <a:ext cx="8792341" cy="255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06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55"/>
    </mc:Choice>
    <mc:Fallback>
      <p:transition spd="slow" advTm="32755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6C25E5-70F2-404E-99E6-1F4E7B08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SQuAD2.0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1FD754-FDFF-D140-BC93-5347DDF8B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1/3</a:t>
            </a:r>
            <a:r>
              <a:rPr kumimoji="1" lang="zh-CN" altLang="en-US" dirty="0"/>
              <a:t>的训练集数据没有答案，</a:t>
            </a:r>
            <a:r>
              <a:rPr kumimoji="1" lang="en-US" altLang="zh-CN" dirty="0"/>
              <a:t>1/2</a:t>
            </a:r>
            <a:r>
              <a:rPr kumimoji="1" lang="zh-CN" altLang="en-US" dirty="0"/>
              <a:t>的开发和测试集数据没有答案</a:t>
            </a:r>
            <a:endParaRPr kumimoji="1" lang="en-US" altLang="zh-CN" dirty="0"/>
          </a:p>
          <a:p>
            <a:r>
              <a:rPr kumimoji="1" lang="zh-CN" altLang="en-US" dirty="0"/>
              <a:t>对没有答案的问题只有预测为</a:t>
            </a:r>
            <a:r>
              <a:rPr kumimoji="1" lang="en-US" altLang="zh-CN" dirty="0" err="1"/>
              <a:t>NoAnswer</a:t>
            </a:r>
            <a:r>
              <a:rPr kumimoji="1" lang="zh-CN" altLang="en-US" dirty="0"/>
              <a:t>才为正确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Limitations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只有</a:t>
            </a:r>
            <a:r>
              <a:rPr kumimoji="1" lang="en-US" altLang="zh-CN" dirty="0"/>
              <a:t>span-based</a:t>
            </a:r>
            <a:r>
              <a:rPr kumimoji="1" lang="zh-CN" altLang="en-US" dirty="0"/>
              <a:t>的答案，没有</a:t>
            </a:r>
            <a:r>
              <a:rPr kumimoji="1" lang="en-US" altLang="zh-CN" dirty="0"/>
              <a:t>yes/no</a:t>
            </a:r>
            <a:r>
              <a:rPr kumimoji="1" lang="zh-CN" altLang="en-US" dirty="0"/>
              <a:t>，数数，隐含原因等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在看着文章的时候构建的问题，和实际应用场景不符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除了共指，几乎没有任何多事实</a:t>
            </a:r>
            <a:r>
              <a:rPr kumimoji="1" lang="en-US" altLang="zh-CN" dirty="0"/>
              <a:t>/</a:t>
            </a:r>
            <a:r>
              <a:rPr kumimoji="1" lang="zh-CN" altLang="en-US" dirty="0"/>
              <a:t>句子推理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9746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286"/>
    </mc:Choice>
    <mc:Fallback>
      <p:transition spd="slow" advTm="87286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B5A9-CCB6-144E-B74F-A905B2C88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Stanford Attentive Reader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63EEBA-47A2-1545-84F2-B1277047B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221"/>
            <a:ext cx="10515600" cy="4351338"/>
          </a:xfrm>
        </p:spPr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 err="1"/>
              <a:t>bilstm</a:t>
            </a:r>
            <a:r>
              <a:rPr lang="zh-CN" altLang="en-US" dirty="0"/>
              <a:t>对问题和文章进行表示，计算</a:t>
            </a:r>
            <a:r>
              <a:rPr lang="en-US" altLang="zh-CN" dirty="0"/>
              <a:t>Q</a:t>
            </a:r>
            <a:r>
              <a:rPr lang="zh-CN" altLang="en-US" dirty="0"/>
              <a:t>和</a:t>
            </a:r>
            <a:r>
              <a:rPr lang="en-US" altLang="zh-CN" dirty="0"/>
              <a:t>P</a:t>
            </a:r>
            <a:r>
              <a:rPr lang="zh-CN" altLang="en-US" dirty="0"/>
              <a:t>之间的</a:t>
            </a:r>
            <a:r>
              <a:rPr lang="en-US" altLang="zh-CN" dirty="0"/>
              <a:t>attention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2CAD10-E6AC-1049-B8E6-12C325359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25" y="2110059"/>
            <a:ext cx="5257070" cy="39411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67298BF-2308-8949-97B7-D4E6FCBF0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995" y="2110059"/>
            <a:ext cx="6650305" cy="36418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EB2FA8-7F6E-6046-B20C-6C05829A4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193" y="5490861"/>
            <a:ext cx="4553606" cy="101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03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819"/>
    </mc:Choice>
    <mc:Fallback>
      <p:transition spd="slow" advTm="90819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52EAA-D072-B94B-9B8B-FA993125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Stanford Attentive Reader++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1BA40AE-5259-E640-94BD-3DBCD25E5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828" y="1467586"/>
            <a:ext cx="7830206" cy="53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92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"/>
    </mc:Choice>
    <mc:Fallback>
      <p:transition spd="slow" advTm="419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724321-11E9-DF45-9D43-1E98F6A1C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Stanford Attentive Reader++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97C184C-E69E-B343-A2FA-47196CD48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、使用所有隐状态的加权（可学习）求和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、三层</a:t>
            </a:r>
            <a:r>
              <a:rPr lang="en-US" altLang="zh-CN" dirty="0"/>
              <a:t>LSTM</a:t>
            </a:r>
            <a:r>
              <a:rPr lang="zh-CN" altLang="en-US" dirty="0"/>
              <a:t>更好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C4889F-1DEA-9C49-9DAA-F61A0592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302" y="2561541"/>
            <a:ext cx="7079748" cy="42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68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"/>
    </mc:Choice>
    <mc:Fallback>
      <p:transition spd="slow" advTm="312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A9E527-782C-8B49-9F64-5F482F54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Stanford Attentive Reader++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683BE0-7B67-C341-86DA-77D4CC57D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、输入文章词向量表示：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  <a:r>
              <a:rPr kumimoji="1" lang="en-US" altLang="zh-CN" dirty="0" err="1"/>
              <a:t>GloVe</a:t>
            </a:r>
            <a:r>
              <a:rPr kumimoji="1" lang="zh-CN" altLang="en-US" dirty="0"/>
              <a:t>（</a:t>
            </a:r>
            <a:r>
              <a:rPr kumimoji="1" lang="en-US" altLang="zh-CN" dirty="0"/>
              <a:t>300d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）词性或命名实体标签，独热向量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）词频向量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（</a:t>
            </a:r>
            <a:r>
              <a:rPr kumimoji="1" lang="en-US" altLang="zh-CN" dirty="0"/>
              <a:t>4</a:t>
            </a:r>
            <a:r>
              <a:rPr kumimoji="1" lang="zh-CN" altLang="en-US" dirty="0"/>
              <a:t>）文章中某个词是否出现在问题中（</a:t>
            </a:r>
            <a:r>
              <a:rPr kumimoji="1" lang="en-US" altLang="zh-CN" dirty="0"/>
              <a:t>exact</a:t>
            </a:r>
            <a:r>
              <a:rPr kumimoji="1" lang="zh-CN" altLang="en-US" dirty="0"/>
              <a:t>，</a:t>
            </a:r>
            <a:r>
              <a:rPr kumimoji="1" lang="en-US" altLang="zh-CN" dirty="0"/>
              <a:t>uncased</a:t>
            </a:r>
            <a:r>
              <a:rPr kumimoji="1" lang="zh-CN" altLang="en-US" dirty="0"/>
              <a:t>，</a:t>
            </a:r>
            <a:r>
              <a:rPr kumimoji="1" lang="en-US" altLang="zh-CN" dirty="0"/>
              <a:t>lemma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（</a:t>
            </a:r>
            <a:r>
              <a:rPr kumimoji="1" lang="en-US" altLang="zh-CN" dirty="0"/>
              <a:t>5</a:t>
            </a:r>
            <a:r>
              <a:rPr kumimoji="1" lang="zh-CN" altLang="en-US" dirty="0"/>
              <a:t>）文章中词和问题中词的相似度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A01434-C07E-BC4C-A471-2CB854104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640" y="4001294"/>
            <a:ext cx="3967217" cy="6872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1E2FA6-F610-824C-ACA5-16E24B0AA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932" y="4688582"/>
            <a:ext cx="3244631" cy="81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18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"/>
    </mc:Choice>
    <mc:Fallback>
      <p:transition spd="slow" advTm="359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A3FEA8-8C0F-934E-9DEE-C89A4D55C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BiDAF:</a:t>
            </a:r>
            <a:r>
              <a:rPr lang="en-US" altLang="zh-CN" sz="2800" dirty="0" err="1"/>
              <a:t>Bi-Directional</a:t>
            </a:r>
            <a:r>
              <a:rPr lang="en-US" altLang="zh-CN" sz="2800" dirty="0"/>
              <a:t> Attention Flow for Machine Comprehension</a:t>
            </a:r>
            <a:endParaRPr kumimoji="1" lang="zh-CN" altLang="en-US" sz="28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C8290D6-0E3A-C046-A1A2-C611167D9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0651" y="1825625"/>
            <a:ext cx="74906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51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"/>
    </mc:Choice>
    <mc:Fallback>
      <p:transition spd="slow" advTm="187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D8ADE6-F830-0A44-A5DD-AA30714B6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solidFill>
                  <a:prstClr val="black"/>
                </a:solidFill>
              </a:rPr>
              <a:t>BiDAF:</a:t>
            </a:r>
            <a:r>
              <a:rPr lang="en-US" altLang="zh-CN" sz="2800" dirty="0" err="1">
                <a:solidFill>
                  <a:prstClr val="black"/>
                </a:solidFill>
              </a:rPr>
              <a:t>Bi-Directional</a:t>
            </a:r>
            <a:r>
              <a:rPr lang="en-US" altLang="zh-CN" sz="2800" dirty="0">
                <a:solidFill>
                  <a:prstClr val="black"/>
                </a:solidFill>
              </a:rPr>
              <a:t> Attention Flow for Machine Comprehension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ED124E-B312-5741-BF3F-885B41AC5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attention</a:t>
            </a:r>
            <a:r>
              <a:rPr lang="zh-CN" altLang="en-US" dirty="0"/>
              <a:t>应该双向流动</a:t>
            </a:r>
            <a:r>
              <a:rPr lang="en-US" altLang="zh-CN" dirty="0"/>
              <a:t>context to the question and from the question to the context</a:t>
            </a:r>
          </a:p>
          <a:p>
            <a:r>
              <a:rPr lang="zh-CN" altLang="en-US" dirty="0"/>
              <a:t>首先计算相似度矩阵</a:t>
            </a:r>
            <a:endParaRPr lang="en-US" altLang="zh-CN" dirty="0"/>
          </a:p>
          <a:p>
            <a:r>
              <a:rPr lang="en-US" altLang="zh-CN" dirty="0"/>
              <a:t>Context-to-Question (C2Q) attention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Question-to-Context (Q2C) attention:</a:t>
            </a:r>
          </a:p>
          <a:p>
            <a:r>
              <a:rPr lang="en-US" altLang="zh-CN" dirty="0"/>
              <a:t>output</a:t>
            </a:r>
            <a:endParaRPr lang="zh-CN" altLang="en-US" dirty="0"/>
          </a:p>
        </p:txBody>
      </p:sp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D284BB2A-AA82-FB40-AB05-59A28670B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171" y="3226807"/>
            <a:ext cx="5449096" cy="6388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935867-9C61-924C-99C3-248C1742A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253" y="3865666"/>
            <a:ext cx="5449097" cy="14991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D88826-A027-034D-8956-662265AC7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438" y="4944983"/>
            <a:ext cx="4291362" cy="19130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8A33918-0490-584F-90B3-26C43188C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6311900"/>
            <a:ext cx="6752719" cy="42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85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"/>
    </mc:Choice>
    <mc:Fallback>
      <p:transition spd="slow" advTm="25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22673E-4B20-D143-9D71-14CD8A228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More advanced architectures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0DE5A4-7F84-D94F-92BB-253E29EE9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2016-2018</a:t>
            </a:r>
            <a:r>
              <a:rPr kumimoji="1" lang="zh-CN" altLang="en-US" dirty="0"/>
              <a:t>年很多使用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的复杂模型得到了更高的分数</a:t>
            </a:r>
            <a:endParaRPr kumimoji="1" lang="en-US" altLang="zh-CN" dirty="0"/>
          </a:p>
          <a:p>
            <a:r>
              <a:rPr lang="en-US" altLang="zh-CN" dirty="0"/>
              <a:t>Dynamic </a:t>
            </a:r>
            <a:r>
              <a:rPr lang="en-US" altLang="zh-CN" dirty="0" err="1"/>
              <a:t>Coattention</a:t>
            </a:r>
            <a:r>
              <a:rPr lang="en-US" altLang="zh-CN" dirty="0"/>
              <a:t> Networks for Question Answering(Under review as a conference paper at ICLR 2017 </a:t>
            </a:r>
            <a:r>
              <a:rPr lang="en-US" altLang="zh-CN" dirty="0" err="1"/>
              <a:t>Caiming</a:t>
            </a:r>
            <a:r>
              <a:rPr lang="en-US" altLang="zh-CN" dirty="0"/>
              <a:t> </a:t>
            </a:r>
            <a:r>
              <a:rPr lang="en-US" altLang="zh-CN" dirty="0" err="1"/>
              <a:t>Xiong</a:t>
            </a:r>
            <a:r>
              <a:rPr lang="en-US" altLang="zh-CN" dirty="0"/>
              <a:t>, Victor Zhong, Richard </a:t>
            </a:r>
            <a:r>
              <a:rPr lang="en-US" altLang="zh-CN" dirty="0" err="1"/>
              <a:t>Socher</a:t>
            </a:r>
            <a:r>
              <a:rPr lang="en-US" altLang="zh-CN" dirty="0"/>
              <a:t> ICLR 2017)</a:t>
            </a:r>
          </a:p>
          <a:p>
            <a:r>
              <a:rPr lang="en-US" altLang="zh-CN" dirty="0" err="1"/>
              <a:t>FusionNet</a:t>
            </a:r>
            <a:r>
              <a:rPr lang="en-US" altLang="zh-CN" dirty="0"/>
              <a:t> (Huang, Zhu, Shen, Chen 2017)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3257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"/>
    </mc:Choice>
    <mc:Fallback>
      <p:transition spd="slow" advTm="212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A94289-9B6D-DD40-8D2D-7409DD791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ELMo&amp;BERT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preview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220349-834D-4A4E-8041-A5860644D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Language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中学习得到词的表示</a:t>
            </a:r>
            <a:endParaRPr kumimoji="1" lang="en-US" altLang="zh-CN" dirty="0"/>
          </a:p>
          <a:p>
            <a:r>
              <a:rPr kumimoji="1" lang="zh-CN" altLang="en-US" dirty="0"/>
              <a:t>大规模预训练模型</a:t>
            </a:r>
            <a:r>
              <a:rPr kumimoji="1" lang="en-US" altLang="zh-CN" dirty="0" err="1"/>
              <a:t>ELMo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BERT</a:t>
            </a:r>
          </a:p>
          <a:p>
            <a:r>
              <a:rPr kumimoji="1" lang="en-US" altLang="zh-CN" dirty="0"/>
              <a:t>2018</a:t>
            </a:r>
            <a:r>
              <a:rPr kumimoji="1" lang="zh-CN" altLang="en-US" dirty="0"/>
              <a:t>年以后</a:t>
            </a:r>
            <a:r>
              <a:rPr kumimoji="1" lang="en-US" altLang="zh-CN" dirty="0"/>
              <a:t>BERT</a:t>
            </a:r>
            <a:r>
              <a:rPr kumimoji="1" lang="zh-CN" altLang="en-US"/>
              <a:t>屠榜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8089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"/>
    </mc:Choice>
    <mc:Fallback>
      <p:transition spd="slow" advTm="19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F7DCCB-8CFF-D641-86B7-CB44B0816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Tips for research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3747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32"/>
    </mc:Choice>
    <mc:Fallback>
      <p:transition spd="slow" advTm="1403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6570C1-C14F-2A49-8720-A211C5348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History&amp;Techniques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E658E7B-1869-D141-9A60-51CD078C11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1950s</a:t>
                </a:r>
                <a:r>
                  <a:rPr kumimoji="1" lang="zh-CN" altLang="en-US" dirty="0"/>
                  <a:t>：基于规则的机器翻译</a:t>
                </a:r>
                <a:endParaRPr kumimoji="1" lang="en-US" altLang="zh-CN" dirty="0"/>
              </a:p>
              <a:p>
                <a:r>
                  <a:rPr kumimoji="1" lang="en-US" altLang="zh-CN" dirty="0"/>
                  <a:t>1990s-2010s</a:t>
                </a:r>
                <a:r>
                  <a:rPr kumimoji="1" lang="zh-CN" altLang="en-US" dirty="0"/>
                  <a:t>：基于统计的机器翻译（</a:t>
                </a:r>
                <a:r>
                  <a:rPr kumimoji="1" lang="en-US" altLang="zh-CN" dirty="0"/>
                  <a:t>SMT</a:t>
                </a:r>
                <a:r>
                  <a:rPr kumimoji="1" lang="zh-CN" altLang="en-US" dirty="0"/>
                  <a:t>）</a:t>
                </a:r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表示</a:t>
                </a:r>
                <a:r>
                  <a:rPr kumimoji="1" lang="en-US" altLang="zh-CN" dirty="0"/>
                  <a:t>alignment</a:t>
                </a:r>
                <a:r>
                  <a:rPr kumimoji="1" lang="zh-CN" altLang="en-US" dirty="0"/>
                  <a:t>（对齐方式）</a:t>
                </a:r>
                <a:r>
                  <a:rPr kumimoji="1" lang="en-US" altLang="zh-CN" dirty="0"/>
                  <a:t>-&gt;complex</a:t>
                </a:r>
              </a:p>
              <a:p>
                <a:pPr lvl="1"/>
                <a:r>
                  <a:rPr kumimoji="1" lang="zh-CN" altLang="en-US" dirty="0"/>
                  <a:t>解码：启发式搜索算法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搜索范围大、十分复杂、多个子部件连接、</a:t>
                </a:r>
                <a:endParaRPr kumimoji="1" lang="en-US" altLang="zh-CN" dirty="0"/>
              </a:p>
              <a:p>
                <a:pPr marL="457200" lvl="1" indent="0">
                  <a:buNone/>
                </a:pPr>
                <a:r>
                  <a:rPr kumimoji="1" lang="zh-CN" altLang="en-US" dirty="0"/>
                  <a:t>特征工程庞大、耗费人力资源</a:t>
                </a:r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E658E7B-1869-D141-9A60-51CD078C11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3B0AF7EB-1B27-944C-B661-D5850E7FF58C}"/>
              </a:ext>
            </a:extLst>
          </p:cNvPr>
          <p:cNvSpPr txBox="1"/>
          <p:nvPr/>
        </p:nvSpPr>
        <p:spPr>
          <a:xfrm>
            <a:off x="5106590" y="2800400"/>
            <a:ext cx="905327" cy="369332"/>
          </a:xfrm>
          <a:prstGeom prst="rect">
            <a:avLst/>
          </a:prstGeom>
          <a:solidFill>
            <a:schemeClr val="accent1">
              <a:alpha val="45815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FC7B1A-2C00-3440-860E-0E17A8041C98}"/>
              </a:ext>
            </a:extLst>
          </p:cNvPr>
          <p:cNvSpPr txBox="1"/>
          <p:nvPr/>
        </p:nvSpPr>
        <p:spPr>
          <a:xfrm>
            <a:off x="6011917" y="2797451"/>
            <a:ext cx="745085" cy="369332"/>
          </a:xfrm>
          <a:prstGeom prst="rect">
            <a:avLst/>
          </a:prstGeom>
          <a:solidFill>
            <a:schemeClr val="accent2">
              <a:alpha val="45815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3AA7FA-C7B0-3141-BF66-9BDD8269EEAA}"/>
              </a:ext>
            </a:extLst>
          </p:cNvPr>
          <p:cNvSpPr txBox="1"/>
          <p:nvPr/>
        </p:nvSpPr>
        <p:spPr>
          <a:xfrm>
            <a:off x="4853972" y="3166783"/>
            <a:ext cx="1157945" cy="369332"/>
          </a:xfrm>
          <a:prstGeom prst="rect">
            <a:avLst/>
          </a:prstGeom>
          <a:solidFill>
            <a:schemeClr val="accent1">
              <a:alpha val="45815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翻译模型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C7BE8A-0F13-8B48-B2E6-4B737D38FF59}"/>
              </a:ext>
            </a:extLst>
          </p:cNvPr>
          <p:cNvSpPr txBox="1"/>
          <p:nvPr/>
        </p:nvSpPr>
        <p:spPr>
          <a:xfrm>
            <a:off x="6011917" y="3172681"/>
            <a:ext cx="1157945" cy="369332"/>
          </a:xfrm>
          <a:prstGeom prst="rect">
            <a:avLst/>
          </a:prstGeom>
          <a:solidFill>
            <a:schemeClr val="accent2">
              <a:alpha val="45815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语言模型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36E478E-12D3-A04D-88D2-0FD825825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433" y="3301719"/>
            <a:ext cx="3304107" cy="257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25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565"/>
    </mc:Choice>
    <mc:Fallback>
      <p:transition spd="slow" advTm="79565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D7E486-41E7-5F4E-9109-0AC1B734C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Tips for 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CC1587-7E29-EE42-AD49-ED4CAC602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一个完整的</a:t>
            </a:r>
            <a:r>
              <a:rPr kumimoji="1" lang="en-US" altLang="zh-CN" dirty="0"/>
              <a:t>NLP</a:t>
            </a:r>
            <a:r>
              <a:rPr kumimoji="1" lang="zh-CN" altLang="en-US" dirty="0"/>
              <a:t>科研项目应该有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适合的数据集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合理的</a:t>
            </a:r>
            <a:r>
              <a:rPr kumimoji="1" lang="en-US" altLang="zh-CN" dirty="0"/>
              <a:t>NLP</a:t>
            </a:r>
            <a:r>
              <a:rPr kumimoji="1" lang="zh-CN" altLang="en-US" dirty="0"/>
              <a:t>任务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自动化的评估指标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5286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48"/>
    </mc:Choice>
    <mc:Fallback>
      <p:transition spd="slow" advTm="22948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31D57E-57C7-E943-BB05-6F27B303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Finding existing research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F35BAC-8C4B-C04B-94E8-001C437DD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How to find an interesting place to start?</a:t>
            </a:r>
          </a:p>
          <a:p>
            <a:pPr lvl="1"/>
            <a:r>
              <a:rPr kumimoji="1" lang="en-US" altLang="zh-CN" dirty="0"/>
              <a:t>ACL </a:t>
            </a:r>
            <a:r>
              <a:rPr lang="en-US" altLang="zh-CN" dirty="0"/>
              <a:t>anthology--http://</a:t>
            </a:r>
            <a:r>
              <a:rPr lang="en-US" altLang="zh-CN" dirty="0" err="1"/>
              <a:t>www.aclweb.org</a:t>
            </a:r>
            <a:r>
              <a:rPr lang="en-US" altLang="zh-CN" dirty="0"/>
              <a:t>/anthology/</a:t>
            </a:r>
          </a:p>
          <a:p>
            <a:pPr lvl="1"/>
            <a:r>
              <a:rPr kumimoji="1" lang="zh-CN" altLang="en-US" dirty="0"/>
              <a:t>查看主要</a:t>
            </a:r>
            <a:r>
              <a:rPr kumimoji="1" lang="en-US" altLang="zh-CN" dirty="0"/>
              <a:t>NLP</a:t>
            </a:r>
            <a:r>
              <a:rPr kumimoji="1" lang="zh-CN" altLang="en-US" dirty="0"/>
              <a:t>或机器学习领域的会议的网站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Arxiv.org</a:t>
            </a:r>
            <a:endParaRPr kumimoji="1" lang="en-US" altLang="zh-CN" dirty="0"/>
          </a:p>
          <a:p>
            <a:pPr lvl="1"/>
            <a:r>
              <a:rPr lang="en-US" altLang="zh-CN" dirty="0"/>
              <a:t>look for an interesting problem in the world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如果你想在某方面打败</a:t>
            </a:r>
            <a:r>
              <a:rPr kumimoji="1" lang="en-US" altLang="zh-CN" dirty="0" err="1"/>
              <a:t>SoTA</a:t>
            </a:r>
            <a:r>
              <a:rPr kumimoji="1" lang="zh-CN" altLang="en-US" dirty="0"/>
              <a:t>，</a:t>
            </a:r>
            <a:r>
              <a:rPr lang="en-US" altLang="zh-CN" dirty="0">
                <a:hlinkClick r:id="rId2"/>
              </a:rPr>
              <a:t>https://paperswithcode.com/sota</a:t>
            </a:r>
            <a:endParaRPr lang="en-US" altLang="zh-CN" dirty="0"/>
          </a:p>
          <a:p>
            <a:pPr lvl="1"/>
            <a:r>
              <a:rPr lang="zh-CN" altLang="en-US" dirty="0"/>
              <a:t>一些学术搜索引擎</a:t>
            </a:r>
            <a:endParaRPr lang="en-US" altLang="zh-CN" dirty="0"/>
          </a:p>
          <a:p>
            <a:pPr lvl="1"/>
            <a:r>
              <a:rPr lang="en-US" altLang="zh-CN" dirty="0"/>
              <a:t>– </a:t>
            </a:r>
            <a:r>
              <a:rPr lang="en-US" altLang="zh-CN" dirty="0">
                <a:hlinkClick r:id="rId3"/>
              </a:rPr>
              <a:t>http://arxiv.org/</a:t>
            </a:r>
            <a:endParaRPr lang="en-US" altLang="zh-CN" dirty="0"/>
          </a:p>
          <a:p>
            <a:pPr lvl="1"/>
            <a:r>
              <a:rPr lang="en-US" altLang="zh-CN" dirty="0"/>
              <a:t>– http://</a:t>
            </a:r>
            <a:r>
              <a:rPr lang="en-US" altLang="zh-CN" dirty="0" err="1"/>
              <a:t>scholar.google.com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/>
              <a:t>– http://</a:t>
            </a:r>
            <a:r>
              <a:rPr lang="en-US" altLang="zh-CN" dirty="0" err="1"/>
              <a:t>dl.acm.org</a:t>
            </a:r>
            <a:r>
              <a:rPr lang="en-US" altLang="zh-CN" dirty="0"/>
              <a:t>/ </a:t>
            </a:r>
          </a:p>
          <a:p>
            <a:pPr lvl="1"/>
            <a:r>
              <a:rPr lang="en-US" altLang="zh-CN" dirty="0"/>
              <a:t>– http://</a:t>
            </a:r>
            <a:r>
              <a:rPr lang="en-US" altLang="zh-CN" dirty="0" err="1"/>
              <a:t>aclasb.dfki.de</a:t>
            </a:r>
            <a:r>
              <a:rPr lang="en-US" altLang="zh-CN" dirty="0"/>
              <a:t>/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1857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211"/>
    </mc:Choice>
    <mc:Fallback>
      <p:transition spd="slow" advTm="58211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5BF235-7658-4E4A-9DDB-107EB025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Finding datasets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C33EF6-4D59-D147-A882-35D9B2ACB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自己收集数据集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无监督数据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自己标注一些数据，或找一些很容易获得标注数据的网站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当你提出一个全新的领域或任务时，没有对应数据</a:t>
            </a:r>
            <a:endParaRPr kumimoji="1" lang="en-US" altLang="zh-CN" dirty="0"/>
          </a:p>
          <a:p>
            <a:r>
              <a:rPr kumimoji="1" lang="zh-CN" altLang="en-US" dirty="0"/>
              <a:t>使用公司实际项目中的数据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不是很容易获取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有噪音，不规整</a:t>
            </a:r>
            <a:endParaRPr kumimoji="1" lang="en-US" altLang="zh-CN" dirty="0"/>
          </a:p>
          <a:p>
            <a:r>
              <a:rPr kumimoji="1" lang="zh-CN" altLang="en-US" dirty="0"/>
              <a:t>使用现存的，已经在先前的研究工作中使用的数据（</a:t>
            </a:r>
            <a:r>
              <a:rPr kumimoji="1" lang="en-US" altLang="zh-CN" dirty="0"/>
              <a:t>mostly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方便易获取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便于直接和前人工作进行比较（</a:t>
            </a:r>
            <a:r>
              <a:rPr kumimoji="1" lang="en-US" altLang="zh-CN" dirty="0"/>
              <a:t>baseline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5336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010"/>
    </mc:Choice>
    <mc:Fallback>
      <p:transition spd="slow" advTm="5801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BAE5C-97D7-E842-8A5F-395CB60CE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Finding datasets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18394F-FA2B-A146-9BFE-3BCD19E75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45000"/>
              </a:lnSpc>
            </a:pPr>
            <a:r>
              <a:rPr kumimoji="1" lang="zh-CN" altLang="en-US" dirty="0"/>
              <a:t>如何找到公开数据集</a:t>
            </a:r>
            <a:endParaRPr kumimoji="1" lang="en-US" altLang="zh-CN" dirty="0"/>
          </a:p>
          <a:p>
            <a:pPr lvl="1">
              <a:lnSpc>
                <a:spcPct val="145000"/>
              </a:lnSpc>
            </a:pPr>
            <a:r>
              <a:rPr lang="en-US" altLang="zh-CN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https://nlpprogress.com/ </a:t>
            </a:r>
            <a:r>
              <a:rPr lang="zh-CN" alt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（</a:t>
            </a:r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datasets</a:t>
            </a:r>
            <a:r>
              <a:rPr lang="zh-CN" altLang="en-US" dirty="0"/>
              <a:t> </a:t>
            </a:r>
            <a:r>
              <a:rPr lang="en-US" altLang="zh-CN" dirty="0"/>
              <a:t>and </a:t>
            </a:r>
            <a:r>
              <a:rPr lang="en-US" altLang="zh-CN" dirty="0" err="1"/>
              <a:t>SotA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45000"/>
              </a:lnSpc>
            </a:pPr>
            <a:r>
              <a:rPr lang="en-US" altLang="zh-CN" dirty="0">
                <a:hlinkClick r:id="rId3"/>
              </a:rPr>
              <a:t>https://machinelearningmastery.com/datasets-natural-language-processing/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一些</a:t>
            </a:r>
            <a:r>
              <a:rPr lang="en-US" altLang="zh-CN" dirty="0"/>
              <a:t>NLP</a:t>
            </a:r>
            <a:r>
              <a:rPr lang="zh-CN" altLang="en-US" dirty="0"/>
              <a:t>任务的常用标准数据集</a:t>
            </a:r>
            <a:r>
              <a:rPr lang="en-US" altLang="zh-CN" dirty="0"/>
              <a:t>)</a:t>
            </a:r>
          </a:p>
          <a:p>
            <a:pPr lvl="1">
              <a:lnSpc>
                <a:spcPct val="145000"/>
              </a:lnSpc>
            </a:pPr>
            <a:r>
              <a:rPr lang="en-US" altLang="zh-CN" dirty="0">
                <a:hlinkClick r:id="rId4"/>
              </a:rPr>
              <a:t>https://github.com/niderhoff/nlp-datasets</a:t>
            </a:r>
            <a:r>
              <a:rPr lang="zh-CN" altLang="en-US" dirty="0"/>
              <a:t> （字母表顺序排的一些公开领域数据集）</a:t>
            </a:r>
            <a:endParaRPr lang="en-US" altLang="zh-CN" dirty="0"/>
          </a:p>
          <a:p>
            <a:pPr lvl="1">
              <a:lnSpc>
                <a:spcPct val="145000"/>
              </a:lnSpc>
            </a:pPr>
            <a:r>
              <a:rPr lang="en-US" altLang="zh-CN" dirty="0"/>
              <a:t>https://</a:t>
            </a:r>
            <a:r>
              <a:rPr lang="en-US" altLang="zh-CN" dirty="0" err="1"/>
              <a:t>en.wikipedia.org</a:t>
            </a:r>
            <a:r>
              <a:rPr lang="en-US" altLang="zh-CN" dirty="0"/>
              <a:t>/wiki/</a:t>
            </a:r>
            <a:r>
              <a:rPr lang="en-US" altLang="zh-CN" dirty="0" err="1"/>
              <a:t>List_of_datasets_for_machine_learning</a:t>
            </a:r>
            <a:r>
              <a:rPr lang="en-US" altLang="zh-CN" dirty="0"/>
              <a:t>_ </a:t>
            </a:r>
            <a:r>
              <a:rPr lang="en-US" altLang="zh-CN" dirty="0" err="1"/>
              <a:t>research#Text_data</a:t>
            </a:r>
            <a:r>
              <a:rPr lang="zh-CN" altLang="en-US" dirty="0"/>
              <a:t> （</a:t>
            </a:r>
            <a:r>
              <a:rPr lang="en-US" altLang="zh-CN" dirty="0"/>
              <a:t>Wikipedia</a:t>
            </a:r>
            <a:r>
              <a:rPr lang="zh-CN" altLang="en-US" dirty="0"/>
              <a:t>一个机器学习文本数据集列表）</a:t>
            </a:r>
            <a:endParaRPr lang="en-US" altLang="zh-CN" dirty="0"/>
          </a:p>
          <a:p>
            <a:pPr lvl="1">
              <a:lnSpc>
                <a:spcPct val="145000"/>
              </a:lnSpc>
            </a:pPr>
            <a:r>
              <a:rPr lang="en-US" altLang="zh-CN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</a:t>
            </a:r>
            <a:r>
              <a:rPr lang="zh-CN" alt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（</a:t>
            </a:r>
            <a:r>
              <a:rPr lang="en-US" altLang="zh-C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zh-CN" altLang="en-US" dirty="0"/>
              <a:t>上的一些小数据集）</a:t>
            </a:r>
            <a:endParaRPr lang="en-US" altLang="zh-CN" dirty="0"/>
          </a:p>
          <a:p>
            <a:pPr lvl="1">
              <a:lnSpc>
                <a:spcPct val="145000"/>
              </a:lnSpc>
            </a:pPr>
            <a:r>
              <a:rPr lang="en-US" altLang="zh-CN" dirty="0">
                <a:hlinkClick r:id="rId6"/>
              </a:rPr>
              <a:t>https://datahub.io/collections</a:t>
            </a:r>
            <a:r>
              <a:rPr lang="zh-CN" altLang="en-US" dirty="0"/>
              <a:t>  （</a:t>
            </a:r>
            <a:r>
              <a:rPr lang="en-US" altLang="zh-CN" dirty="0"/>
              <a:t>datahub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45000"/>
              </a:lnSpc>
            </a:pPr>
            <a:r>
              <a:rPr lang="en-US" altLang="zh-CN" dirty="0"/>
              <a:t>http://</a:t>
            </a:r>
            <a:r>
              <a:rPr lang="en-US" altLang="zh-CN" dirty="0" err="1"/>
              <a:t>research.microsoft.com</a:t>
            </a:r>
            <a:r>
              <a:rPr lang="en-US" altLang="zh-CN" dirty="0"/>
              <a:t>/</a:t>
            </a:r>
            <a:r>
              <a:rPr lang="en-US" altLang="zh-CN" dirty="0" err="1"/>
              <a:t>en</a:t>
            </a:r>
            <a:r>
              <a:rPr lang="en-US" altLang="zh-CN" dirty="0"/>
              <a:t>-US/projects/data-science-initiative/ </a:t>
            </a:r>
            <a:r>
              <a:rPr lang="en-US" altLang="zh-CN" dirty="0" err="1"/>
              <a:t>datasets.aspx</a:t>
            </a:r>
            <a:r>
              <a:rPr lang="zh-CN" altLang="en-US" dirty="0"/>
              <a:t> （微软）</a:t>
            </a:r>
            <a:endParaRPr lang="en-US" altLang="zh-CN" dirty="0"/>
          </a:p>
          <a:p>
            <a:pPr lvl="1">
              <a:lnSpc>
                <a:spcPct val="145000"/>
              </a:lnSpc>
            </a:pPr>
            <a:r>
              <a:rPr lang="en-US" altLang="zh-CN" dirty="0">
                <a:hlinkClick r:id="rId7"/>
              </a:rPr>
              <a:t>http://kevinchai.net/datasets</a:t>
            </a:r>
            <a:endParaRPr lang="en-US" altLang="zh-CN" dirty="0"/>
          </a:p>
          <a:p>
            <a:pPr lvl="1">
              <a:lnSpc>
                <a:spcPct val="145000"/>
              </a:lnSpc>
            </a:pPr>
            <a:r>
              <a:rPr lang="en-US" altLang="zh-CN" dirty="0">
                <a:hlinkClick r:id="rId8"/>
              </a:rPr>
              <a:t>http://statmt.org</a:t>
            </a:r>
            <a:r>
              <a:rPr lang="zh-CN" altLang="en-US" dirty="0"/>
              <a:t>（机器翻译）</a:t>
            </a:r>
            <a:endParaRPr lang="en-US" altLang="zh-CN" dirty="0"/>
          </a:p>
          <a:p>
            <a:pPr lvl="1">
              <a:lnSpc>
                <a:spcPct val="145000"/>
              </a:lnSpc>
            </a:pPr>
            <a:r>
              <a:rPr lang="en-US" altLang="zh-CN" dirty="0">
                <a:hlinkClick r:id="rId9"/>
              </a:rPr>
              <a:t>https://universaldependencies.org</a:t>
            </a:r>
            <a:r>
              <a:rPr lang="zh-CN" altLang="en-US" dirty="0"/>
              <a:t>（多语言语法（</a:t>
            </a:r>
            <a:r>
              <a:rPr lang="en-US" altLang="zh-CN" dirty="0"/>
              <a:t>dependency</a:t>
            </a:r>
            <a:r>
              <a:rPr lang="zh-CN" altLang="en-US" dirty="0"/>
              <a:t>）语料）</a:t>
            </a:r>
            <a:endParaRPr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4565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16"/>
    </mc:Choice>
    <mc:Fallback>
      <p:transition spd="slow" advTm="20416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629C0-98B8-3147-AF8C-02E1739BC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 your 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5B2DF3-1C60-9B4B-AFFB-1818333AA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确立目标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清楚的定义任务：任务的输入、输出；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使用什么数据集：数据集与定义的输入输出格式是否一致，需要做何修改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评估指标：定义明确的任务相关的评价指标，使用常见指标还是自己定义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预期目标：确立</a:t>
            </a:r>
            <a:r>
              <a:rPr kumimoji="1" lang="en-US" altLang="zh-CN" dirty="0"/>
              <a:t>baseline</a:t>
            </a:r>
            <a:r>
              <a:rPr kumimoji="1" lang="zh-CN" altLang="en-US" dirty="0"/>
              <a:t>后，期望高于</a:t>
            </a:r>
            <a:r>
              <a:rPr kumimoji="1" lang="en-US" altLang="zh-CN" dirty="0"/>
              <a:t>baseline</a:t>
            </a:r>
            <a:r>
              <a:rPr kumimoji="1" lang="zh-CN" altLang="en-US" dirty="0"/>
              <a:t>多少指标；对理论分析类工作，明确需要什么实验支持你的假设。</a:t>
            </a:r>
          </a:p>
        </p:txBody>
      </p:sp>
    </p:spTree>
    <p:extLst>
      <p:ext uri="{BB962C8B-B14F-4D97-AF65-F5344CB8AC3E}">
        <p14:creationId xmlns:p14="http://schemas.microsoft.com/office/powerpoint/2010/main" val="3418084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925"/>
    </mc:Choice>
    <mc:Fallback>
      <p:transition spd="slow" advTm="71925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9D0E3A-9B9A-2842-B451-37CB40C1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 your 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C2B5F4-C112-5F41-A3D2-DC6A741D4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处理数据</a:t>
            </a:r>
            <a:endParaRPr lang="en-US" altLang="zh-CN" dirty="0"/>
          </a:p>
          <a:p>
            <a:pPr lvl="1"/>
            <a:r>
              <a:rPr kumimoji="1" lang="en-US" altLang="zh-CN" dirty="0" err="1"/>
              <a:t>StanfordNLP</a:t>
            </a:r>
            <a:r>
              <a:rPr kumimoji="1" lang="zh-CN" altLang="en-US" dirty="0"/>
              <a:t>：</a:t>
            </a:r>
            <a:r>
              <a:rPr lang="en-US" altLang="zh-CN" dirty="0">
                <a:hlinkClick r:id="rId2"/>
              </a:rPr>
              <a:t>https://stanfordnlp.github.io/stanfordnlp/</a:t>
            </a:r>
            <a:endParaRPr lang="en-US" altLang="zh-CN" dirty="0"/>
          </a:p>
          <a:p>
            <a:pPr lvl="1"/>
            <a:r>
              <a:rPr kumimoji="1" lang="en-US" altLang="zh-CN" dirty="0"/>
              <a:t>NLTK</a:t>
            </a:r>
            <a:r>
              <a:rPr kumimoji="1" lang="zh-CN" altLang="en-US" dirty="0"/>
              <a:t>：</a:t>
            </a:r>
            <a:r>
              <a:rPr lang="en-US" altLang="zh-CN" dirty="0"/>
              <a:t> </a:t>
            </a:r>
            <a:r>
              <a:rPr lang="en-US" altLang="zh-CN" dirty="0">
                <a:hlinkClick r:id="rId3"/>
              </a:rPr>
              <a:t>http://nltk.org/</a:t>
            </a:r>
            <a:endParaRPr lang="en-US" altLang="zh-CN" dirty="0"/>
          </a:p>
          <a:p>
            <a:pPr lvl="1"/>
            <a:r>
              <a:rPr lang="en-US" altLang="zh-CN" dirty="0" err="1"/>
              <a:t>spaCy</a:t>
            </a:r>
            <a:r>
              <a:rPr lang="zh-CN" altLang="en-US" dirty="0"/>
              <a:t>：</a:t>
            </a:r>
            <a:r>
              <a:rPr lang="en-US" altLang="zh-CN" dirty="0">
                <a:hlinkClick r:id="rId4"/>
              </a:rPr>
              <a:t>https://spacy.io/</a:t>
            </a:r>
            <a:endParaRPr lang="en-US" altLang="zh-CN" dirty="0"/>
          </a:p>
          <a:p>
            <a:pPr lvl="1"/>
            <a:r>
              <a:rPr kumimoji="1" lang="en-US" altLang="zh-CN" dirty="0"/>
              <a:t>LTP</a:t>
            </a:r>
            <a:r>
              <a:rPr kumimoji="1" lang="zh-CN" altLang="en-US" dirty="0"/>
              <a:t>：</a:t>
            </a:r>
            <a:r>
              <a:rPr kumimoji="1" lang="en-US" altLang="zh-CN" dirty="0">
                <a:hlinkClick r:id="rId5"/>
              </a:rPr>
              <a:t>http://ltp.ai/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5566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81"/>
    </mc:Choice>
    <mc:Fallback>
      <p:transition spd="slow" advTm="9181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B71BD9-CB8C-FC43-A93F-C8414A95B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 your 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9B4B6F-B803-0743-9578-9E50C1A9E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数据集划分（主要防止过拟合）</a:t>
            </a:r>
            <a:endParaRPr kumimoji="1" lang="en-US" altLang="zh-CN" dirty="0"/>
          </a:p>
          <a:p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：能且只能用训练集优化模型参数</a:t>
            </a:r>
            <a:endParaRPr kumimoji="1" lang="en-US" altLang="zh-CN" dirty="0"/>
          </a:p>
          <a:p>
            <a:r>
              <a:rPr kumimoji="1" lang="en-US" altLang="zh-CN" dirty="0" err="1"/>
              <a:t>Develpoment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data:</a:t>
            </a:r>
          </a:p>
          <a:p>
            <a:pPr lvl="1"/>
            <a:r>
              <a:rPr kumimoji="1" lang="zh-CN" altLang="en-US" dirty="0"/>
              <a:t>在开发集上计算</a:t>
            </a:r>
            <a:r>
              <a:rPr kumimoji="1" lang="en-US" altLang="zh-CN" dirty="0"/>
              <a:t>metric</a:t>
            </a:r>
            <a:r>
              <a:rPr kumimoji="1" lang="zh-CN" altLang="en-US" dirty="0"/>
              <a:t>，从多个模型中选择表现最好的模型（选择</a:t>
            </a:r>
            <a:r>
              <a:rPr kumimoji="1" lang="en-US" altLang="zh-CN" dirty="0"/>
              <a:t>seed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决定什么时候终止训练（选择</a:t>
            </a:r>
            <a:r>
              <a:rPr kumimoji="1" lang="en-US" altLang="zh-CN" dirty="0"/>
              <a:t>step/epoch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每个</a:t>
            </a:r>
            <a:r>
              <a:rPr kumimoji="1" lang="en-US" altLang="zh-CN" dirty="0"/>
              <a:t>epoch</a:t>
            </a:r>
            <a:r>
              <a:rPr kumimoji="1" lang="zh-CN" altLang="en-US" dirty="0"/>
              <a:t>（或</a:t>
            </a:r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steps</a:t>
            </a:r>
            <a:r>
              <a:rPr kumimoji="1" lang="zh-CN" altLang="en-US" dirty="0"/>
              <a:t>）在</a:t>
            </a:r>
            <a:r>
              <a:rPr kumimoji="1" lang="en-US" altLang="zh-CN" dirty="0"/>
              <a:t>dev</a:t>
            </a:r>
            <a:r>
              <a:rPr kumimoji="1" lang="zh-CN" altLang="en-US" dirty="0"/>
              <a:t>上计算一下</a:t>
            </a:r>
            <a:r>
              <a:rPr kumimoji="1" lang="en-US" altLang="zh-CN" dirty="0"/>
              <a:t>metric</a:t>
            </a:r>
            <a:r>
              <a:rPr kumimoji="1" lang="zh-CN" altLang="en-US" dirty="0"/>
              <a:t>，如果连续</a:t>
            </a:r>
            <a:r>
              <a:rPr kumimoji="1" lang="en-US" altLang="zh-CN" dirty="0"/>
              <a:t>M</a:t>
            </a:r>
            <a:r>
              <a:rPr kumimoji="1" lang="zh-CN" altLang="en-US" dirty="0"/>
              <a:t>轮表现逐渐变差就停止训练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每个</a:t>
            </a:r>
            <a:r>
              <a:rPr kumimoji="1" lang="en-US" altLang="zh-CN" dirty="0"/>
              <a:t>epoch</a:t>
            </a:r>
            <a:r>
              <a:rPr kumimoji="1" lang="zh-CN" altLang="en-US" dirty="0"/>
              <a:t>（或</a:t>
            </a:r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steps</a:t>
            </a:r>
            <a:r>
              <a:rPr kumimoji="1" lang="zh-CN" altLang="en-US" dirty="0"/>
              <a:t>）都保存模型并计算</a:t>
            </a:r>
            <a:r>
              <a:rPr kumimoji="1" lang="en-US" altLang="zh-CN" dirty="0"/>
              <a:t>dev</a:t>
            </a:r>
            <a:r>
              <a:rPr kumimoji="1" lang="zh-CN" altLang="en-US" dirty="0"/>
              <a:t>上的</a:t>
            </a:r>
            <a:r>
              <a:rPr kumimoji="1" lang="en-US" altLang="zh-CN" dirty="0"/>
              <a:t>metric</a:t>
            </a:r>
            <a:r>
              <a:rPr kumimoji="1" lang="zh-CN" altLang="en-US" dirty="0"/>
              <a:t>，保存</a:t>
            </a:r>
            <a:r>
              <a:rPr kumimoji="1" lang="en-US" altLang="zh-CN" dirty="0"/>
              <a:t>dev</a:t>
            </a:r>
            <a:r>
              <a:rPr kumimoji="1" lang="zh-CN" altLang="en-US" dirty="0"/>
              <a:t>上表现最好的模型的</a:t>
            </a:r>
            <a:r>
              <a:rPr kumimoji="1" lang="en-US" altLang="zh-CN" dirty="0"/>
              <a:t>checkpoint</a:t>
            </a:r>
          </a:p>
          <a:p>
            <a:r>
              <a:rPr kumimoji="1" lang="en-US" altLang="zh-CN" dirty="0"/>
              <a:t>Test data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将</a:t>
            </a:r>
            <a:r>
              <a:rPr kumimoji="1" lang="en-US" altLang="zh-CN" dirty="0"/>
              <a:t>dev</a:t>
            </a:r>
            <a:r>
              <a:rPr kumimoji="1" lang="zh-CN" altLang="en-US" dirty="0"/>
              <a:t>集上表现最好的模型用测试集预测并计算</a:t>
            </a:r>
            <a:r>
              <a:rPr kumimoji="1" lang="en-US" altLang="zh-CN" dirty="0"/>
              <a:t>metric</a:t>
            </a:r>
            <a:r>
              <a:rPr kumimoji="1" lang="zh-CN" altLang="en-US" dirty="0"/>
              <a:t>，作为最终结果</a:t>
            </a:r>
            <a:endParaRPr kumimoji="1" lang="en-US" altLang="zh-CN" dirty="0"/>
          </a:p>
          <a:p>
            <a:r>
              <a:rPr kumimoji="1" lang="zh-CN" altLang="en-US" dirty="0"/>
              <a:t>为什么不只用</a:t>
            </a:r>
            <a:r>
              <a:rPr kumimoji="1" lang="en-US" altLang="zh-CN" dirty="0"/>
              <a:t>dev</a:t>
            </a:r>
            <a:r>
              <a:rPr kumimoji="1" lang="zh-CN" altLang="en-US" dirty="0"/>
              <a:t>的最好结果，或者为什么不在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直接选择模型</a:t>
            </a:r>
            <a:endParaRPr kumimoji="1" lang="en-US" altLang="zh-CN" dirty="0"/>
          </a:p>
          <a:p>
            <a:pPr lvl="2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6045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908"/>
    </mc:Choice>
    <mc:Fallback>
      <p:transition spd="slow" advTm="117908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84D4E0-05A9-8B4F-AF2C-CBFB1123E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 your 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5C20AE-CBB2-0041-9F07-B3BD611DE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Baseline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endParaRPr kumimoji="1" lang="en-US" altLang="zh-CN" dirty="0"/>
          </a:p>
          <a:p>
            <a:pPr lvl="1"/>
            <a:r>
              <a:rPr kumimoji="1" lang="zh-CN" altLang="en-US" dirty="0"/>
              <a:t>经过大量调研决定打败的一个</a:t>
            </a:r>
            <a:r>
              <a:rPr kumimoji="1" lang="en-US" altLang="zh-CN" dirty="0" err="1"/>
              <a:t>sota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该领域比较经典的方法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有比较才能体现你的方法的优势，</a:t>
            </a:r>
            <a:r>
              <a:rPr kumimoji="1" lang="en-US" altLang="zh-CN" dirty="0"/>
              <a:t>baseline</a:t>
            </a:r>
            <a:r>
              <a:rPr kumimoji="1" lang="zh-CN" altLang="en-US" dirty="0"/>
              <a:t>越强，显得</a:t>
            </a:r>
            <a:r>
              <a:rPr kumimoji="1" lang="en-US" altLang="zh-CN" dirty="0"/>
              <a:t>ours</a:t>
            </a:r>
            <a:r>
              <a:rPr kumimoji="1" lang="zh-CN" altLang="en-US" dirty="0"/>
              <a:t>越强！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1714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92"/>
    </mc:Choice>
    <mc:Fallback>
      <p:transition spd="slow" advTm="28092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746B88-0998-C244-87C5-DCFDBEA45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 your 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63A0E2-F3C8-814E-AA23-1FC6DAD51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Debug</a:t>
            </a:r>
            <a:r>
              <a:rPr kumimoji="1" lang="zh-CN" altLang="en-US" dirty="0"/>
              <a:t>神经网络：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神经网络可解释性差，参数量大，难以</a:t>
            </a:r>
            <a:r>
              <a:rPr kumimoji="1" lang="en-US" altLang="zh-CN" dirty="0"/>
              <a:t>debug</a:t>
            </a:r>
          </a:p>
          <a:p>
            <a:pPr lvl="1"/>
            <a:r>
              <a:rPr kumimoji="1" lang="zh-CN" altLang="en-US" dirty="0"/>
              <a:t>首先在小数据集（</a:t>
            </a:r>
            <a:r>
              <a:rPr kumimoji="1" lang="en-US" altLang="zh-CN" dirty="0"/>
              <a:t>toy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</a:t>
            </a:r>
            <a:r>
              <a:rPr kumimoji="1" lang="zh-CN" altLang="en-US" dirty="0"/>
              <a:t>）上训练多轮，用来进行合理性检查和</a:t>
            </a:r>
            <a:r>
              <a:rPr kumimoji="1" lang="en-US" altLang="zh-CN" dirty="0"/>
              <a:t>debug</a:t>
            </a:r>
            <a:r>
              <a:rPr kumimoji="1" lang="zh-CN" altLang="en-US" dirty="0"/>
              <a:t>，如果模型在不添加正则化、</a:t>
            </a:r>
            <a:r>
              <a:rPr kumimoji="1" lang="en-US" altLang="zh-CN" dirty="0"/>
              <a:t>dropout</a:t>
            </a:r>
            <a:r>
              <a:rPr kumimoji="1" lang="zh-CN" altLang="en-US" dirty="0"/>
              <a:t>等方法时无法</a:t>
            </a:r>
            <a:r>
              <a:rPr kumimoji="1" lang="en-US" altLang="zh-CN" dirty="0"/>
              <a:t>overfit</a:t>
            </a:r>
            <a:r>
              <a:rPr kumimoji="1" lang="zh-CN" altLang="en-US" dirty="0"/>
              <a:t>数据集说明实现有问题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超参数的选择很重要，根据模型在</a:t>
            </a:r>
            <a:r>
              <a:rPr kumimoji="1" lang="en-US" altLang="zh-CN" dirty="0"/>
              <a:t>dev</a:t>
            </a:r>
            <a:r>
              <a:rPr kumimoji="1" lang="zh-CN" altLang="en-US" dirty="0"/>
              <a:t>集合上的表现来选择超参数，在确定一个合理的超参数之后，可以选择（</a:t>
            </a:r>
            <a:r>
              <a:rPr kumimoji="1" lang="en-US" altLang="zh-CN" dirty="0"/>
              <a:t>0.1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0.3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10</a:t>
            </a:r>
            <a:r>
              <a:rPr kumimoji="1" lang="zh-CN" altLang="en-US" dirty="0"/>
              <a:t>或</a:t>
            </a:r>
            <a:r>
              <a:rPr kumimoji="1" lang="en-US" altLang="zh-CN" dirty="0"/>
              <a:t>0.1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0.5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5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10</a:t>
            </a:r>
            <a:r>
              <a:rPr kumimoji="1" lang="zh-CN" altLang="en-US" dirty="0"/>
              <a:t>）这样的倍率进行尝试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神经网络表现能力强，易于</a:t>
            </a:r>
            <a:r>
              <a:rPr kumimoji="1" lang="en-US" altLang="zh-CN" dirty="0"/>
              <a:t>overfit</a:t>
            </a:r>
            <a:r>
              <a:rPr kumimoji="1" lang="zh-CN" altLang="en-US" dirty="0"/>
              <a:t>，</a:t>
            </a:r>
            <a:r>
              <a:rPr kumimoji="1" lang="en-US" altLang="zh-CN" dirty="0"/>
              <a:t>dropout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weight_decay</a:t>
            </a:r>
            <a:r>
              <a:rPr kumimoji="1" lang="zh-CN" altLang="en-US" dirty="0"/>
              <a:t>等正则化方法，或者根据</a:t>
            </a:r>
            <a:r>
              <a:rPr kumimoji="1" lang="en-US" altLang="zh-CN" dirty="0"/>
              <a:t>dev</a:t>
            </a:r>
            <a:r>
              <a:rPr kumimoji="1" lang="zh-CN" altLang="en-US" dirty="0"/>
              <a:t>表现</a:t>
            </a:r>
            <a:r>
              <a:rPr kumimoji="1" lang="en-US" altLang="zh-CN" dirty="0" err="1"/>
              <a:t>early_stop</a:t>
            </a:r>
            <a:r>
              <a:rPr kumimoji="1" lang="zh-CN" altLang="en-US" dirty="0"/>
              <a:t>，可以减轻过拟合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进行消融实验可以准确定位是哪一个组件出现了问题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Shuffle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datasets</a:t>
            </a:r>
            <a:r>
              <a:rPr kumimoji="1" lang="zh-CN" altLang="en-US" dirty="0"/>
              <a:t> 可能会提升</a:t>
            </a:r>
            <a:r>
              <a:rPr kumimoji="1" lang="en-US" altLang="zh-CN" dirty="0"/>
              <a:t>SGD</a:t>
            </a:r>
            <a:r>
              <a:rPr kumimoji="1" lang="zh-CN" altLang="en-US" dirty="0"/>
              <a:t>的效果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6475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400"/>
    </mc:Choice>
    <mc:Fallback>
      <p:transition spd="slow" advTm="1494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C0F80-44DA-044F-AADB-5043A2776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tips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9EFC74-132F-F147-AF84-8670348F6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– A Twitter thread on most common neural net mistakes (June 2018): </a:t>
            </a:r>
            <a:r>
              <a:rPr lang="en-US" altLang="zh-CN" dirty="0">
                <a:hlinkClick r:id="rId2"/>
              </a:rPr>
              <a:t>https://twitter.com/karpathy/status/1013244313327681536</a:t>
            </a:r>
            <a:endParaRPr lang="en-US" altLang="zh-CN" dirty="0"/>
          </a:p>
          <a:p>
            <a:r>
              <a:rPr lang="en-US" altLang="zh-CN" dirty="0"/>
              <a:t> – Deep Learning for NLP Best Practices blog post (July 2017): </a:t>
            </a:r>
            <a:r>
              <a:rPr lang="en-US" altLang="zh-CN" dirty="0">
                <a:hlinkClick r:id="rId3"/>
              </a:rPr>
              <a:t>http://ruder.io/deep-learning-nlp-best-practices/</a:t>
            </a:r>
            <a:endParaRPr lang="en-US" altLang="zh-CN" dirty="0"/>
          </a:p>
          <a:p>
            <a:r>
              <a:rPr lang="en-US" altLang="zh-CN" dirty="0"/>
              <a:t> – Practical Advice for Building Deep Neural Networks (October 2017): </a:t>
            </a:r>
            <a:r>
              <a:rPr lang="en-US" altLang="zh-CN" dirty="0">
                <a:hlinkClick r:id="rId4"/>
              </a:rPr>
              <a:t>https://pcc.cs.byu.edu/2017/10/02/practical-advice-for-building-deep-neural-networks/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4697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63"/>
    </mc:Choice>
    <mc:Fallback>
      <p:transition spd="slow" advTm="926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7AB3AB-7A47-5A43-9A72-02BD59029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History&amp;Techniques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47AC55-D17B-7E4E-8D2E-8AD46060E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2014+</a:t>
            </a:r>
            <a:r>
              <a:rPr kumimoji="1" lang="zh-CN" altLang="en-US" dirty="0"/>
              <a:t>：基于神经网络的机器翻译（</a:t>
            </a:r>
            <a:r>
              <a:rPr kumimoji="1" lang="en-US" altLang="zh-CN" dirty="0"/>
              <a:t>NMT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使用单一神经网络进行机器翻译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神经网络结构：</a:t>
            </a:r>
            <a:r>
              <a:rPr kumimoji="1" lang="en-US" altLang="zh-CN" dirty="0"/>
              <a:t>Sequence-to-Sequence</a:t>
            </a:r>
            <a:r>
              <a:rPr kumimoji="1" lang="zh-CN" altLang="en-US" dirty="0"/>
              <a:t>（</a:t>
            </a:r>
            <a:r>
              <a:rPr kumimoji="1" lang="en-US" altLang="zh-CN" dirty="0"/>
              <a:t>Seq2Seq</a:t>
            </a:r>
            <a:r>
              <a:rPr kumimoji="1"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38439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01"/>
    </mc:Choice>
    <mc:Fallback>
      <p:transition spd="slow" advTm="13401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F6AA8-79F1-0B4E-9207-61DCCC23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Evaluation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E85390-819B-2548-AFDB-755A598CC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选择合适的</a:t>
            </a:r>
            <a:r>
              <a:rPr kumimoji="1" lang="en-US" altLang="zh-CN" dirty="0"/>
              <a:t>metric</a:t>
            </a:r>
          </a:p>
          <a:p>
            <a:pPr lvl="1"/>
            <a:r>
              <a:rPr kumimoji="1" lang="zh-CN" altLang="en-US" dirty="0"/>
              <a:t>为方便比较和</a:t>
            </a:r>
            <a:r>
              <a:rPr kumimoji="1" lang="en-US" altLang="zh-CN" dirty="0"/>
              <a:t>baseline</a:t>
            </a:r>
            <a:r>
              <a:rPr kumimoji="1" lang="zh-CN" altLang="en-US" dirty="0"/>
              <a:t>采用一致的</a:t>
            </a:r>
            <a:r>
              <a:rPr kumimoji="1" lang="en-US" altLang="zh-CN" dirty="0"/>
              <a:t>metric</a:t>
            </a:r>
          </a:p>
          <a:p>
            <a:pPr lvl="1"/>
            <a:r>
              <a:rPr kumimoji="1" lang="zh-CN" altLang="en-US" dirty="0"/>
              <a:t>新领域：自定义</a:t>
            </a:r>
            <a:r>
              <a:rPr kumimoji="1" lang="en-US" altLang="zh-CN" dirty="0"/>
              <a:t>metric</a:t>
            </a:r>
            <a:r>
              <a:rPr kumimoji="1" lang="zh-CN" altLang="en-US" dirty="0"/>
              <a:t>或选择合适的</a:t>
            </a:r>
            <a:r>
              <a:rPr kumimoji="1" lang="en-US" altLang="zh-CN" dirty="0"/>
              <a:t>metric</a:t>
            </a:r>
          </a:p>
          <a:p>
            <a:r>
              <a:rPr kumimoji="1" lang="zh-CN" altLang="en-US" dirty="0"/>
              <a:t>人工评价：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在缺乏有说服力的自动评价指标的领域</a:t>
            </a:r>
            <a:endParaRPr kumimoji="1" lang="en-US" altLang="zh-CN" dirty="0"/>
          </a:p>
          <a:p>
            <a:r>
              <a:rPr kumimoji="1" lang="zh-CN" altLang="en-US" dirty="0"/>
              <a:t>和什么比较：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Baseline</a:t>
            </a:r>
          </a:p>
          <a:p>
            <a:pPr lvl="1"/>
            <a:r>
              <a:rPr kumimoji="1" lang="zh-CN" altLang="en-US" dirty="0"/>
              <a:t>前人工作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Ours</a:t>
            </a:r>
          </a:p>
          <a:p>
            <a:r>
              <a:rPr kumimoji="1" lang="zh-CN" altLang="en-US" dirty="0"/>
              <a:t>分析和定性评价：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解释结果，出现结果的原因</a:t>
            </a:r>
          </a:p>
        </p:txBody>
      </p:sp>
    </p:spTree>
    <p:extLst>
      <p:ext uri="{BB962C8B-B14F-4D97-AF65-F5344CB8AC3E}">
        <p14:creationId xmlns:p14="http://schemas.microsoft.com/office/powerpoint/2010/main" val="1147983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583"/>
    </mc:Choice>
    <mc:Fallback>
      <p:transition spd="slow" advTm="65583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C7292-3DBA-B344-AE0F-04F423C85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/>
              <a:t>Thanks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3555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85"/>
    </mc:Choice>
    <mc:Fallback>
      <p:transition spd="slow" advTm="688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038AE-8B1B-424B-9B9C-29F4F132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Seq2Seq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E31FD6-D681-8B43-9521-C3C7C72D0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815FA8-1DAD-E84C-971C-DBC4744E5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415" y="1293738"/>
            <a:ext cx="9049426" cy="556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4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0"/>
    </mc:Choice>
    <mc:Fallback>
      <p:transition spd="slow" advTm="319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5FA99-4EE9-DB4C-89FA-28B2F843E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Seq2Seq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571E661-1FE2-8248-8B16-EA5B5BA9FA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Seq2seq</a:t>
                </a:r>
                <a:r>
                  <a:rPr kumimoji="1" lang="zh-CN" altLang="en-US" dirty="0"/>
                  <a:t>模型直接计算条件概率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zh-CN" altLang="en-US" dirty="0"/>
                  <a:t>，是一种条件语言模型</a:t>
                </a:r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不只用于机器翻译，许多</a:t>
                </a:r>
                <a:r>
                  <a:rPr kumimoji="1" lang="en-US" altLang="zh-CN" dirty="0" err="1"/>
                  <a:t>nlp</a:t>
                </a:r>
                <a:r>
                  <a:rPr kumimoji="1" lang="zh-CN" altLang="en-US" dirty="0"/>
                  <a:t>任务都可以被当成</a:t>
                </a:r>
                <a:r>
                  <a:rPr kumimoji="1" lang="en-US" altLang="zh-CN" dirty="0"/>
                  <a:t>seq2seq</a:t>
                </a:r>
              </a:p>
              <a:p>
                <a:pPr lvl="1"/>
                <a:r>
                  <a:rPr kumimoji="1" lang="zh-CN" altLang="en-US" dirty="0"/>
                  <a:t>文本摘要：长文本</a:t>
                </a:r>
                <a:r>
                  <a:rPr kumimoji="1" lang="en-US" altLang="zh-CN" dirty="0"/>
                  <a:t>-&gt;</a:t>
                </a:r>
                <a:r>
                  <a:rPr kumimoji="1" lang="zh-CN" altLang="en-US" dirty="0"/>
                  <a:t>短文本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对话：先前的对话</a:t>
                </a:r>
                <a:r>
                  <a:rPr kumimoji="1" lang="en-US" altLang="zh-CN" dirty="0"/>
                  <a:t>-&gt;</a:t>
                </a:r>
                <a:r>
                  <a:rPr kumimoji="1" lang="zh-CN" altLang="en-US" dirty="0"/>
                  <a:t>下一句对话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依存分析：输入文本</a:t>
                </a:r>
                <a:r>
                  <a:rPr kumimoji="1" lang="en-US" altLang="zh-CN" dirty="0"/>
                  <a:t>-&gt;</a:t>
                </a:r>
                <a:r>
                  <a:rPr kumimoji="1" lang="zh-CN" altLang="en-US" dirty="0"/>
                  <a:t>依存序列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代码生成：自然语言</a:t>
                </a:r>
                <a:r>
                  <a:rPr kumimoji="1" lang="en-US" altLang="zh-CN" dirty="0"/>
                  <a:t>-&gt;</a:t>
                </a:r>
                <a:r>
                  <a:rPr kumimoji="1" lang="zh-CN" altLang="en-US" dirty="0"/>
                  <a:t>代码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571E661-1FE2-8248-8B16-EA5B5BA9FA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6E58353-83E9-C54F-A7DC-4CEE46769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0" y="2315121"/>
            <a:ext cx="102235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89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042"/>
    </mc:Choice>
    <mc:Fallback>
      <p:transition spd="slow" advTm="4104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4F3D2E-7761-3746-AF51-A1867F50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Seq2Seq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ED9D2-2853-6A46-8372-457A5A3F8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CN" dirty="0" err="1"/>
              <a:t>EndtoEnd</a:t>
            </a:r>
            <a:endParaRPr kumimoji="1" lang="en-US" altLang="zh-CN" dirty="0"/>
          </a:p>
          <a:p>
            <a:r>
              <a:rPr kumimoji="1" lang="zh-CN" altLang="en-US" dirty="0"/>
              <a:t>如何训练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计算真实词和预测分布之间的负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损失并求平均，通过反向传播优化</a:t>
            </a:r>
            <a:r>
              <a:rPr kumimoji="1" lang="en-US" altLang="zh-CN" dirty="0"/>
              <a:t>encoder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decoder</a:t>
            </a:r>
            <a:r>
              <a:rPr kumimoji="1" lang="zh-CN" altLang="en-US" dirty="0"/>
              <a:t>中的参数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82CF99-D31B-184C-B371-E83BBFF94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116" y="365125"/>
            <a:ext cx="9257884" cy="49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34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261"/>
    </mc:Choice>
    <mc:Fallback>
      <p:transition spd="slow" advTm="62261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9007</TotalTime>
  <Words>3142</Words>
  <Application>Microsoft Macintosh PowerPoint</Application>
  <PresentationFormat>宽屏</PresentationFormat>
  <Paragraphs>345</Paragraphs>
  <Slides>61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6" baseType="lpstr">
      <vt:lpstr>等线</vt:lpstr>
      <vt:lpstr>等线 Light</vt:lpstr>
      <vt:lpstr>Arial</vt:lpstr>
      <vt:lpstr>Cambria Math</vt:lpstr>
      <vt:lpstr>Office 主题​​</vt:lpstr>
      <vt:lpstr>NLP基础学习</vt:lpstr>
      <vt:lpstr>Content</vt:lpstr>
      <vt:lpstr>Machine Translation&amp;Seq2Seq</vt:lpstr>
      <vt:lpstr>Machine Translation</vt:lpstr>
      <vt:lpstr>History&amp;Techniques</vt:lpstr>
      <vt:lpstr>History&amp;Techniques</vt:lpstr>
      <vt:lpstr>Seq2Seq</vt:lpstr>
      <vt:lpstr>Seq2Seq</vt:lpstr>
      <vt:lpstr>Seq2Seq</vt:lpstr>
      <vt:lpstr>Seq2Seq</vt:lpstr>
      <vt:lpstr>Seq2Seq</vt:lpstr>
      <vt:lpstr>Beam Search</vt:lpstr>
      <vt:lpstr>Beam Search</vt:lpstr>
      <vt:lpstr>BLUE(Bilingual Evaluation Understudy)</vt:lpstr>
      <vt:lpstr> </vt:lpstr>
      <vt:lpstr>首先统计译文里每个词出现的次数，然后统计每个词在参考译文中出现的次数，选择多个参考译文中的最大值Max，再选择候选译文和Max两个的最小值。</vt:lpstr>
      <vt:lpstr>NMT小结</vt:lpstr>
      <vt:lpstr>Attention&amp;Attention-based models</vt:lpstr>
      <vt:lpstr>Attention</vt:lpstr>
      <vt:lpstr>Attention</vt:lpstr>
      <vt:lpstr>PowerPoint 演示文稿</vt:lpstr>
      <vt:lpstr>Attention in equations</vt:lpstr>
      <vt:lpstr>Other Attentions</vt:lpstr>
      <vt:lpstr>Attention优点</vt:lpstr>
      <vt:lpstr>Self-Attention</vt:lpstr>
      <vt:lpstr>Self-Attention的优势</vt:lpstr>
      <vt:lpstr>Transformer</vt:lpstr>
      <vt:lpstr>Transformer</vt:lpstr>
      <vt:lpstr>Transformer</vt:lpstr>
      <vt:lpstr>Transformer</vt:lpstr>
      <vt:lpstr>Transformer</vt:lpstr>
      <vt:lpstr>基于 Transformer 的Seq2Seq模型</vt:lpstr>
      <vt:lpstr>PowerPoint 演示文稿</vt:lpstr>
      <vt:lpstr>Transformer 模型的优缺点</vt:lpstr>
      <vt:lpstr>Question Answering</vt:lpstr>
      <vt:lpstr>Question-Answering</vt:lpstr>
      <vt:lpstr>Task Definition</vt:lpstr>
      <vt:lpstr>SQuAD</vt:lpstr>
      <vt:lpstr>SQuAD1.1</vt:lpstr>
      <vt:lpstr>SQuAD2.0</vt:lpstr>
      <vt:lpstr>Stanford Attentive Reader</vt:lpstr>
      <vt:lpstr>Stanford Attentive Reader++</vt:lpstr>
      <vt:lpstr>Stanford Attentive Reader++</vt:lpstr>
      <vt:lpstr>Stanford Attentive Reader++</vt:lpstr>
      <vt:lpstr>BiDAF:Bi-Directional Attention Flow for Machine Comprehension</vt:lpstr>
      <vt:lpstr>BiDAF:Bi-Directional Attention Flow for Machine Comprehension</vt:lpstr>
      <vt:lpstr>More advanced architectures</vt:lpstr>
      <vt:lpstr>ELMo&amp;BERT preview</vt:lpstr>
      <vt:lpstr>Tips for research</vt:lpstr>
      <vt:lpstr>Tips for project</vt:lpstr>
      <vt:lpstr>Finding existing research</vt:lpstr>
      <vt:lpstr>Finding datasets</vt:lpstr>
      <vt:lpstr>Finding datasets</vt:lpstr>
      <vt:lpstr>In your project</vt:lpstr>
      <vt:lpstr>In your project</vt:lpstr>
      <vt:lpstr>In your project</vt:lpstr>
      <vt:lpstr>In your project</vt:lpstr>
      <vt:lpstr>In your project</vt:lpstr>
      <vt:lpstr>Other tips</vt:lpstr>
      <vt:lpstr>Evaluation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NLP基础学习</dc:title>
  <dc:creator>Microsoft Office User</dc:creator>
  <cp:lastModifiedBy>Microsoft Office User</cp:lastModifiedBy>
  <cp:revision>83</cp:revision>
  <dcterms:created xsi:type="dcterms:W3CDTF">2021-07-22T07:35:14Z</dcterms:created>
  <dcterms:modified xsi:type="dcterms:W3CDTF">2021-08-03T02:46:48Z</dcterms:modified>
</cp:coreProperties>
</file>